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 id="2147483725" r:id="rId2"/>
  </p:sldMasterIdLst>
  <p:notesMasterIdLst>
    <p:notesMasterId r:id="rId43"/>
  </p:notesMasterIdLst>
  <p:sldIdLst>
    <p:sldId id="256" r:id="rId3"/>
    <p:sldId id="257" r:id="rId4"/>
    <p:sldId id="258" r:id="rId5"/>
    <p:sldId id="259" r:id="rId6"/>
    <p:sldId id="284" r:id="rId7"/>
    <p:sldId id="260" r:id="rId8"/>
    <p:sldId id="261" r:id="rId9"/>
    <p:sldId id="262" r:id="rId10"/>
    <p:sldId id="263" r:id="rId11"/>
    <p:sldId id="264" r:id="rId12"/>
    <p:sldId id="265" r:id="rId13"/>
    <p:sldId id="266" r:id="rId14"/>
    <p:sldId id="268"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7" r:id="rId30"/>
    <p:sldId id="282" r:id="rId31"/>
    <p:sldId id="283" r:id="rId32"/>
    <p:sldId id="288" r:id="rId33"/>
    <p:sldId id="286" r:id="rId34"/>
    <p:sldId id="295" r:id="rId35"/>
    <p:sldId id="294" r:id="rId36"/>
    <p:sldId id="289" r:id="rId37"/>
    <p:sldId id="290" r:id="rId38"/>
    <p:sldId id="292" r:id="rId39"/>
    <p:sldId id="291" r:id="rId40"/>
    <p:sldId id="293"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EBBD5-7FC6-4C27-9047-986555E546AC}" type="datetimeFigureOut">
              <a:rPr lang="es-MX" smtClean="0"/>
              <a:t>01/05/2017</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20AE3-3241-42C0-96C5-5DDA0CE1B30E}" type="slidenum">
              <a:rPr lang="es-MX" smtClean="0"/>
              <a:t>‹#›</a:t>
            </a:fld>
            <a:endParaRPr lang="es-MX"/>
          </a:p>
        </p:txBody>
      </p:sp>
    </p:spTree>
    <p:extLst>
      <p:ext uri="{BB962C8B-B14F-4D97-AF65-F5344CB8AC3E}">
        <p14:creationId xmlns:p14="http://schemas.microsoft.com/office/powerpoint/2010/main" val="421951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58720AE3-3241-42C0-96C5-5DDA0CE1B30E}" type="slidenum">
              <a:rPr lang="es-MX" smtClean="0"/>
              <a:t>1</a:t>
            </a:fld>
            <a:endParaRPr lang="es-MX"/>
          </a:p>
        </p:txBody>
      </p:sp>
    </p:spTree>
    <p:extLst>
      <p:ext uri="{BB962C8B-B14F-4D97-AF65-F5344CB8AC3E}">
        <p14:creationId xmlns:p14="http://schemas.microsoft.com/office/powerpoint/2010/main" val="69305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114810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57212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8018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28743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91786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06689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144402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7765631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15493155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110815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21443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283552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51961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3251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583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46389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83031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5206837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1177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51538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41253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89341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1617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41331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26" y="327606"/>
            <a:ext cx="8573550" cy="2983002"/>
          </a:xfrm>
        </p:spPr>
        <p:txBody>
          <a:bodyPr>
            <a:noAutofit/>
          </a:bodyPr>
          <a:lstStyle/>
          <a:p>
            <a:pPr algn="ctr"/>
            <a:r>
              <a:rPr lang="en-US" sz="4000" b="1" dirty="0">
                <a:solidFill>
                  <a:schemeClr val="bg1"/>
                </a:solidFill>
              </a:rPr>
              <a:t>Trabajo Terminal  2016-B018</a:t>
            </a:r>
            <a:br>
              <a:rPr lang="en-US" sz="4000" b="1" dirty="0">
                <a:solidFill>
                  <a:schemeClr val="bg1"/>
                </a:solidFill>
              </a:rPr>
            </a:br>
            <a:br>
              <a:rPr lang="en-US" sz="4000" dirty="0"/>
            </a:br>
            <a:r>
              <a:rPr lang="en-US" sz="4400" b="1" dirty="0"/>
              <a:t>Software de apoyo al análisis</a:t>
            </a:r>
            <a:br>
              <a:rPr lang="en-US" sz="4400" b="1" dirty="0"/>
            </a:br>
            <a:r>
              <a:rPr lang="en-US" sz="4400" b="1" dirty="0"/>
              <a:t>radiológico de tomografías axiales computarizadas</a:t>
            </a:r>
            <a:endParaRPr lang="es-MX" sz="4400" b="1" dirty="0"/>
          </a:p>
        </p:txBody>
      </p:sp>
      <p:sp>
        <p:nvSpPr>
          <p:cNvPr id="3" name="Subtitle 2"/>
          <p:cNvSpPr>
            <a:spLocks noGrp="1"/>
          </p:cNvSpPr>
          <p:nvPr>
            <p:ph type="subTitle" idx="1"/>
          </p:nvPr>
        </p:nvSpPr>
        <p:spPr>
          <a:xfrm>
            <a:off x="3154259" y="3849985"/>
            <a:ext cx="8573550" cy="2391425"/>
          </a:xfrm>
        </p:spPr>
        <p:txBody>
          <a:bodyPr>
            <a:normAutofit fontScale="77500" lnSpcReduction="20000"/>
          </a:bodyPr>
          <a:lstStyle/>
          <a:p>
            <a:pPr algn="r"/>
            <a:r>
              <a:rPr lang="en-US" sz="2500" dirty="0"/>
              <a:t>            Presentan:               	                        	León Díaz Raúl Alberto</a:t>
            </a:r>
          </a:p>
          <a:p>
            <a:pPr algn="r"/>
            <a:r>
              <a:rPr lang="en-US" sz="2500" dirty="0"/>
              <a:t>		Osnaya Gómez Alexis Alan</a:t>
            </a:r>
          </a:p>
          <a:p>
            <a:pPr algn="r"/>
            <a:r>
              <a:rPr lang="en-US" sz="2500" dirty="0"/>
              <a:t>		Ríos López José Alberto</a:t>
            </a:r>
          </a:p>
          <a:p>
            <a:pPr algn="r"/>
            <a:r>
              <a:rPr lang="en-US" sz="2500" dirty="0"/>
              <a:t>		Santiago Nieves Edgar Augusto</a:t>
            </a:r>
          </a:p>
          <a:p>
            <a:pPr algn="r"/>
            <a:endParaRPr lang="en-US" sz="2500" dirty="0"/>
          </a:p>
          <a:p>
            <a:pPr algn="r"/>
            <a:r>
              <a:rPr lang="en-US" sz="2500" dirty="0"/>
              <a:t>Directores:              	M. en C. Edgardo Franco Martínez</a:t>
            </a:r>
          </a:p>
          <a:p>
            <a:pPr algn="r"/>
            <a:r>
              <a:rPr lang="en-US" sz="2500" dirty="0"/>
              <a:t>		Dr. Jorge Luis Rosas Trigueros</a:t>
            </a:r>
          </a:p>
          <a:p>
            <a:endParaRPr lang="es-MX" dirty="0"/>
          </a:p>
        </p:txBody>
      </p:sp>
      <p:pic>
        <p:nvPicPr>
          <p:cNvPr id="9" name="Picture 8"/>
          <p:cNvPicPr>
            <a:picLocks noChangeAspect="1"/>
          </p:cNvPicPr>
          <p:nvPr/>
        </p:nvPicPr>
        <p:blipFill>
          <a:blip r:embed="rId3"/>
          <a:stretch>
            <a:fillRect/>
          </a:stretch>
        </p:blipFill>
        <p:spPr>
          <a:xfrm>
            <a:off x="1107347" y="36337"/>
            <a:ext cx="1014149" cy="1063657"/>
          </a:xfrm>
          <a:prstGeom prst="rect">
            <a:avLst/>
          </a:prstGeom>
        </p:spPr>
      </p:pic>
      <p:pic>
        <p:nvPicPr>
          <p:cNvPr id="11" name="Picture 10"/>
          <p:cNvPicPr>
            <a:picLocks noChangeAspect="1"/>
          </p:cNvPicPr>
          <p:nvPr/>
        </p:nvPicPr>
        <p:blipFill>
          <a:blip r:embed="rId4"/>
          <a:stretch>
            <a:fillRect/>
          </a:stretch>
        </p:blipFill>
        <p:spPr>
          <a:xfrm>
            <a:off x="10110234" y="59293"/>
            <a:ext cx="1309358" cy="1006627"/>
          </a:xfrm>
          <a:prstGeom prst="rect">
            <a:avLst/>
          </a:prstGeom>
        </p:spPr>
      </p:pic>
      <p:sp>
        <p:nvSpPr>
          <p:cNvPr id="14" name="TextBox 13"/>
          <p:cNvSpPr txBox="1"/>
          <p:nvPr/>
        </p:nvSpPr>
        <p:spPr>
          <a:xfrm>
            <a:off x="10074219" y="1235965"/>
            <a:ext cx="2094932" cy="369332"/>
          </a:xfrm>
          <a:prstGeom prst="rect">
            <a:avLst/>
          </a:prstGeom>
          <a:noFill/>
        </p:spPr>
        <p:txBody>
          <a:bodyPr wrap="square" rtlCol="0">
            <a:spAutoFit/>
          </a:bodyPr>
          <a:lstStyle/>
          <a:p>
            <a:r>
              <a:rPr lang="es-MX" dirty="0"/>
              <a:t>3 de Mayo de 2017</a:t>
            </a:r>
          </a:p>
        </p:txBody>
      </p:sp>
    </p:spTree>
    <p:extLst>
      <p:ext uri="{BB962C8B-B14F-4D97-AF65-F5344CB8AC3E}">
        <p14:creationId xmlns:p14="http://schemas.microsoft.com/office/powerpoint/2010/main" val="65082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Propuesta de solución</a:t>
            </a:r>
          </a:p>
        </p:txBody>
      </p:sp>
      <p:sp>
        <p:nvSpPr>
          <p:cNvPr id="3" name="Content Placeholder 2"/>
          <p:cNvSpPr>
            <a:spLocks noGrp="1"/>
          </p:cNvSpPr>
          <p:nvPr>
            <p:ph idx="1"/>
          </p:nvPr>
        </p:nvSpPr>
        <p:spPr>
          <a:xfrm>
            <a:off x="2147453" y="1640221"/>
            <a:ext cx="9484736" cy="4351337"/>
          </a:xfrm>
        </p:spPr>
        <p:txBody>
          <a:bodyPr anchor="ctr"/>
          <a:lstStyle/>
          <a:p>
            <a:pPr algn="just">
              <a:lnSpc>
                <a:spcPct val="150000"/>
              </a:lnSpc>
            </a:pPr>
            <a:r>
              <a:rPr lang="es-MX" sz="2400" dirty="0"/>
              <a:t>“</a:t>
            </a:r>
            <a:r>
              <a:rPr lang="es-MX" sz="2400" b="1" dirty="0"/>
              <a:t>Diseñar</a:t>
            </a:r>
            <a:r>
              <a:rPr lang="es-MX" sz="2400" dirty="0"/>
              <a:t> y </a:t>
            </a:r>
            <a:r>
              <a:rPr lang="es-MX" sz="2400" b="1" dirty="0"/>
              <a:t>desarrollar</a:t>
            </a:r>
            <a:r>
              <a:rPr lang="es-MX" sz="2400" dirty="0"/>
              <a:t> una </a:t>
            </a:r>
            <a:r>
              <a:rPr lang="es-MX" sz="2400" b="1" dirty="0"/>
              <a:t>herramienta tipo CAD</a:t>
            </a:r>
            <a:r>
              <a:rPr lang="es-MX" sz="2400" dirty="0"/>
              <a:t> de </a:t>
            </a:r>
            <a:r>
              <a:rPr lang="es-MX" sz="2400" b="1" dirty="0"/>
              <a:t>visualización</a:t>
            </a:r>
            <a:r>
              <a:rPr lang="es-MX" sz="2400" dirty="0"/>
              <a:t> y </a:t>
            </a:r>
            <a:r>
              <a:rPr lang="es-MX" sz="2400" b="1" dirty="0"/>
              <a:t>tratamiento de tomografías axiales </a:t>
            </a:r>
            <a:r>
              <a:rPr lang="es-MX" sz="2400" dirty="0"/>
              <a:t>computarizadas almacenadas en archivos con </a:t>
            </a:r>
            <a:r>
              <a:rPr lang="es-MX" sz="2400" b="1" dirty="0"/>
              <a:t>formato DICOM</a:t>
            </a:r>
            <a:r>
              <a:rPr lang="es-MX" sz="2400" dirty="0"/>
              <a:t>, la cual permitirá a los especialistas una fácil interpretación de resultados”.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10</a:t>
            </a:fld>
            <a:endParaRPr lang="en-US" sz="2400" dirty="0">
              <a:solidFill>
                <a:schemeClr val="tx1"/>
              </a:solidFill>
            </a:endParaRPr>
          </a:p>
        </p:txBody>
      </p:sp>
    </p:spTree>
    <p:extLst>
      <p:ext uri="{BB962C8B-B14F-4D97-AF65-F5344CB8AC3E}">
        <p14:creationId xmlns:p14="http://schemas.microsoft.com/office/powerpoint/2010/main" val="15026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Justificación</a:t>
            </a:r>
          </a:p>
        </p:txBody>
      </p:sp>
      <p:sp>
        <p:nvSpPr>
          <p:cNvPr id="3" name="Content Placeholder 2"/>
          <p:cNvSpPr>
            <a:spLocks noGrp="1"/>
          </p:cNvSpPr>
          <p:nvPr>
            <p:ph idx="1"/>
          </p:nvPr>
        </p:nvSpPr>
        <p:spPr>
          <a:xfrm>
            <a:off x="2604522" y="1833781"/>
            <a:ext cx="8838061" cy="4351337"/>
          </a:xfrm>
        </p:spPr>
        <p:txBody>
          <a:bodyPr anchor="ctr"/>
          <a:lstStyle/>
          <a:p>
            <a:pPr algn="just">
              <a:lnSpc>
                <a:spcPct val="150000"/>
              </a:lnSpc>
            </a:pPr>
            <a:r>
              <a:rPr lang="es-MX" sz="2400" dirty="0"/>
              <a:t>La interpretación de los estudios tomográficos radiológicos se realiza comúnmente con base en un </a:t>
            </a:r>
            <a:r>
              <a:rPr lang="es-MX" sz="2400" b="1" dirty="0"/>
              <a:t>análisis visual </a:t>
            </a:r>
            <a:r>
              <a:rPr lang="es-MX" sz="2400" dirty="0"/>
              <a:t>de las imágenes adquiridas de los equipos imageneológicos por parte </a:t>
            </a:r>
            <a:r>
              <a:rPr lang="es-MX" sz="2400"/>
              <a:t>del especialista, </a:t>
            </a:r>
            <a:r>
              <a:rPr lang="es-MX" sz="2400" dirty="0"/>
              <a:t>estos análisis son </a:t>
            </a:r>
            <a:r>
              <a:rPr lang="es-MX" sz="2400" b="1" dirty="0"/>
              <a:t>susceptibles a malas interpretaciones</a:t>
            </a:r>
            <a:r>
              <a:rPr lang="es-MX" sz="2400" dirty="0"/>
              <a:t> debido a </a:t>
            </a:r>
            <a:r>
              <a:rPr lang="es-MX" sz="2400" b="1" dirty="0"/>
              <a:t>error humano.</a:t>
            </a:r>
            <a:r>
              <a:rPr lang="es-MX" sz="2400" dirty="0"/>
              <a:t>[10]</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11</a:t>
            </a:fld>
            <a:endParaRPr lang="en-US" sz="2400" dirty="0">
              <a:solidFill>
                <a:schemeClr val="tx1"/>
              </a:solidFill>
            </a:endParaRPr>
          </a:p>
        </p:txBody>
      </p:sp>
    </p:spTree>
    <p:extLst>
      <p:ext uri="{BB962C8B-B14F-4D97-AF65-F5344CB8AC3E}">
        <p14:creationId xmlns:p14="http://schemas.microsoft.com/office/powerpoint/2010/main" val="98524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Objetivo general</a:t>
            </a:r>
          </a:p>
        </p:txBody>
      </p:sp>
      <p:sp>
        <p:nvSpPr>
          <p:cNvPr id="3" name="Content Placeholder 2"/>
          <p:cNvSpPr>
            <a:spLocks noGrp="1"/>
          </p:cNvSpPr>
          <p:nvPr>
            <p:ph idx="1"/>
          </p:nvPr>
        </p:nvSpPr>
        <p:spPr>
          <a:xfrm>
            <a:off x="2552353" y="1534268"/>
            <a:ext cx="8437225" cy="4351337"/>
          </a:xfrm>
        </p:spPr>
        <p:txBody>
          <a:bodyPr anchor="ctr"/>
          <a:lstStyle/>
          <a:p>
            <a:pPr algn="just">
              <a:lnSpc>
                <a:spcPct val="150000"/>
              </a:lnSpc>
            </a:pPr>
            <a:r>
              <a:rPr lang="es-MX" sz="2400" dirty="0"/>
              <a:t>Desarrollar un software de </a:t>
            </a:r>
            <a:r>
              <a:rPr lang="es-MX" sz="2400" b="1" dirty="0"/>
              <a:t>tipo CAD </a:t>
            </a:r>
            <a:r>
              <a:rPr lang="es-MX" sz="2400" dirty="0"/>
              <a:t>capaz de ser utilizado por un </a:t>
            </a:r>
            <a:r>
              <a:rPr lang="es-MX" sz="2400" b="1" dirty="0"/>
              <a:t>especialista</a:t>
            </a:r>
            <a:r>
              <a:rPr lang="es-MX" sz="2400" dirty="0"/>
              <a:t> para la </a:t>
            </a:r>
            <a:r>
              <a:rPr lang="es-MX" sz="2400" b="1" dirty="0"/>
              <a:t>interpretación</a:t>
            </a:r>
            <a:r>
              <a:rPr lang="es-MX" sz="2400" dirty="0"/>
              <a:t> adecuada de las tomografías axiales computarizadas.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12</a:t>
            </a:fld>
            <a:endParaRPr lang="en-US" sz="2400" dirty="0">
              <a:solidFill>
                <a:schemeClr val="tx1"/>
              </a:solidFill>
            </a:endParaRPr>
          </a:p>
        </p:txBody>
      </p:sp>
    </p:spTree>
    <p:extLst>
      <p:ext uri="{BB962C8B-B14F-4D97-AF65-F5344CB8AC3E}">
        <p14:creationId xmlns:p14="http://schemas.microsoft.com/office/powerpoint/2010/main" val="73859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5" y="0"/>
            <a:ext cx="10515600" cy="1325562"/>
          </a:xfrm>
        </p:spPr>
        <p:txBody>
          <a:bodyPr/>
          <a:lstStyle/>
          <a:p>
            <a:r>
              <a:rPr lang="es-MX" b="1" dirty="0">
                <a:solidFill>
                  <a:schemeClr val="bg1"/>
                </a:solidFill>
              </a:rPr>
              <a:t>Diseño del sistema</a:t>
            </a:r>
          </a:p>
        </p:txBody>
      </p:sp>
      <p:pic>
        <p:nvPicPr>
          <p:cNvPr id="5" name="Content Placeholder 8"/>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44132" y="1885949"/>
            <a:ext cx="8024883" cy="352848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13</a:t>
            </a:fld>
            <a:endParaRPr lang="en-US" sz="2400" dirty="0">
              <a:solidFill>
                <a:schemeClr val="tx1"/>
              </a:solidFill>
            </a:endParaRPr>
          </a:p>
        </p:txBody>
      </p:sp>
    </p:spTree>
    <p:extLst>
      <p:ext uri="{BB962C8B-B14F-4D97-AF65-F5344CB8AC3E}">
        <p14:creationId xmlns:p14="http://schemas.microsoft.com/office/powerpoint/2010/main" val="182575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0"/>
            <a:ext cx="10515600" cy="1325562"/>
          </a:xfrm>
        </p:spPr>
        <p:txBody>
          <a:bodyPr/>
          <a:lstStyle/>
          <a:p>
            <a:r>
              <a:rPr lang="es-MX" b="1" dirty="0">
                <a:solidFill>
                  <a:schemeClr val="bg1"/>
                </a:solidFill>
              </a:rPr>
              <a:t>Propuesta de funcionamiento</a:t>
            </a:r>
          </a:p>
        </p:txBody>
      </p:sp>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14</a:t>
            </a:fld>
            <a:endParaRPr lang="en-US" sz="2400" dirty="0">
              <a:solidFill>
                <a:schemeClr val="tx1"/>
              </a:solidFill>
            </a:endParaRPr>
          </a:p>
        </p:txBody>
      </p:sp>
      <p:pic>
        <p:nvPicPr>
          <p:cNvPr id="7" name="Content Placeholder 6"/>
          <p:cNvPicPr>
            <a:picLocks noGrp="1" noChangeAspect="1"/>
          </p:cNvPicPr>
          <p:nvPr>
            <p:ph idx="1"/>
          </p:nvPr>
        </p:nvPicPr>
        <p:blipFill>
          <a:blip r:embed="rId2"/>
          <a:stretch>
            <a:fillRect/>
          </a:stretch>
        </p:blipFill>
        <p:spPr>
          <a:xfrm>
            <a:off x="4035106" y="1665287"/>
            <a:ext cx="5880682" cy="4351338"/>
          </a:xfrm>
        </p:spPr>
      </p:pic>
    </p:spTree>
    <p:extLst>
      <p:ext uri="{BB962C8B-B14F-4D97-AF65-F5344CB8AC3E}">
        <p14:creationId xmlns:p14="http://schemas.microsoft.com/office/powerpoint/2010/main" val="19603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327026"/>
            <a:ext cx="10515600" cy="1325562"/>
          </a:xfrm>
        </p:spPr>
        <p:txBody>
          <a:bodyPr>
            <a:normAutofit/>
          </a:bodyPr>
          <a:lstStyle/>
          <a:p>
            <a:r>
              <a:rPr lang="es-MX" b="1" dirty="0">
                <a:solidFill>
                  <a:schemeClr val="bg1"/>
                </a:solidFill>
              </a:rPr>
              <a:t>¿Qué es el tratamiento de imágenes?</a:t>
            </a:r>
            <a:br>
              <a:rPr lang="es-MX" b="1" dirty="0">
                <a:solidFill>
                  <a:schemeClr val="bg1"/>
                </a:solidFill>
              </a:rPr>
            </a:br>
            <a:endParaRPr lang="es-MX" b="1" dirty="0">
              <a:solidFill>
                <a:schemeClr val="bg1"/>
              </a:solidFill>
            </a:endParaRPr>
          </a:p>
        </p:txBody>
      </p:sp>
      <p:pic>
        <p:nvPicPr>
          <p:cNvPr id="5" name="Content Placeholder 4"/>
          <p:cNvPicPr>
            <a:picLocks noGrp="1" noChangeAspect="1"/>
          </p:cNvPicPr>
          <p:nvPr>
            <p:ph idx="1"/>
          </p:nvPr>
        </p:nvPicPr>
        <p:blipFill rotWithShape="1">
          <a:blip r:embed="rId2"/>
          <a:stretch/>
        </p:blipFill>
        <p:spPr>
          <a:xfrm>
            <a:off x="3590982" y="1828800"/>
            <a:ext cx="5022735"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15</a:t>
            </a:fld>
            <a:endParaRPr lang="en-US" sz="2400" dirty="0">
              <a:solidFill>
                <a:schemeClr val="tx1"/>
              </a:solidFill>
            </a:endParaRPr>
          </a:p>
        </p:txBody>
      </p:sp>
    </p:spTree>
    <p:extLst>
      <p:ext uri="{BB962C8B-B14F-4D97-AF65-F5344CB8AC3E}">
        <p14:creationId xmlns:p14="http://schemas.microsoft.com/office/powerpoint/2010/main" val="352473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39"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173739" y="1665287"/>
            <a:ext cx="10515600" cy="4351337"/>
          </a:xfrm>
        </p:spPr>
        <p:txBody>
          <a:bodyPr/>
          <a:lstStyle/>
          <a:p>
            <a:r>
              <a:rPr lang="es-MX" dirty="0"/>
              <a:t>¿Qué nos permite la segmentación?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16</a:t>
            </a:fld>
            <a:endParaRPr lang="en-US" sz="2400" dirty="0">
              <a:solidFill>
                <a:schemeClr val="tx1"/>
              </a:solidFill>
            </a:endParaRPr>
          </a:p>
        </p:txBody>
      </p:sp>
      <p:pic>
        <p:nvPicPr>
          <p:cNvPr id="5" name="Imagen 4"/>
          <p:cNvPicPr>
            <a:picLocks noChangeAspect="1"/>
          </p:cNvPicPr>
          <p:nvPr/>
        </p:nvPicPr>
        <p:blipFill>
          <a:blip r:embed="rId2"/>
          <a:stretch>
            <a:fillRect/>
          </a:stretch>
        </p:blipFill>
        <p:spPr>
          <a:xfrm>
            <a:off x="3879117" y="2375455"/>
            <a:ext cx="5616624" cy="3269646"/>
          </a:xfrm>
          <a:prstGeom prst="rect">
            <a:avLst/>
          </a:prstGeom>
        </p:spPr>
      </p:pic>
    </p:spTree>
    <p:extLst>
      <p:ext uri="{BB962C8B-B14F-4D97-AF65-F5344CB8AC3E}">
        <p14:creationId xmlns:p14="http://schemas.microsoft.com/office/powerpoint/2010/main" val="105052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2245302" y="1325562"/>
            <a:ext cx="10515600" cy="4351337"/>
          </a:xfrm>
        </p:spPr>
        <p:txBody>
          <a:bodyPr anchor="ctr"/>
          <a:lstStyle/>
          <a:p>
            <a:pPr>
              <a:lnSpc>
                <a:spcPct val="150000"/>
              </a:lnSpc>
            </a:pPr>
            <a:r>
              <a:rPr lang="es-MX" dirty="0"/>
              <a:t>Umbralización</a:t>
            </a:r>
          </a:p>
          <a:p>
            <a:pPr lvl="1">
              <a:lnSpc>
                <a:spcPct val="150000"/>
              </a:lnSpc>
            </a:pPr>
            <a:r>
              <a:rPr lang="es-MX" sz="2800" dirty="0"/>
              <a:t>Punto dependientes</a:t>
            </a:r>
          </a:p>
          <a:p>
            <a:pPr lvl="1">
              <a:lnSpc>
                <a:spcPct val="150000"/>
              </a:lnSpc>
            </a:pPr>
            <a:r>
              <a:rPr lang="es-MX" sz="2800" dirty="0"/>
              <a:t>Región dependientes</a:t>
            </a:r>
          </a:p>
          <a:p>
            <a:pPr lvl="1">
              <a:lnSpc>
                <a:spcPct val="150000"/>
              </a:lnSpc>
            </a:pPr>
            <a:r>
              <a:rPr lang="es-MX" sz="2800" dirty="0"/>
              <a:t>Umbralizado local</a:t>
            </a:r>
          </a:p>
          <a:p>
            <a:pPr lvl="1">
              <a:lnSpc>
                <a:spcPct val="150000"/>
              </a:lnSpc>
            </a:pPr>
            <a:r>
              <a:rPr lang="es-MX" sz="2800" dirty="0"/>
              <a:t>Multiumbralización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17</a:t>
            </a:fld>
            <a:endParaRPr lang="en-US" sz="2400" dirty="0">
              <a:solidFill>
                <a:schemeClr val="tx1"/>
              </a:solidFill>
            </a:endParaRPr>
          </a:p>
        </p:txBody>
      </p:sp>
    </p:spTree>
    <p:extLst>
      <p:ext uri="{BB962C8B-B14F-4D97-AF65-F5344CB8AC3E}">
        <p14:creationId xmlns:p14="http://schemas.microsoft.com/office/powerpoint/2010/main" val="89851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602" y="-26131"/>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676400" y="1652222"/>
            <a:ext cx="10515600" cy="4351337"/>
          </a:xfrm>
        </p:spPr>
        <p:txBody>
          <a:bodyPr anchor="t"/>
          <a:lstStyle/>
          <a:p>
            <a:r>
              <a:rPr lang="es-MX" dirty="0"/>
              <a:t>Región creciente. Basado en una semilla.</a:t>
            </a:r>
          </a:p>
          <a:p>
            <a:pPr lvl="1"/>
            <a:r>
              <a:rPr lang="es-MX" dirty="0"/>
              <a:t>Split and </a:t>
            </a:r>
            <a:r>
              <a:rPr lang="es-MX" dirty="0" err="1"/>
              <a:t>Merge</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18</a:t>
            </a:fld>
            <a:endParaRPr lang="en-US" sz="2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761" y="2887539"/>
            <a:ext cx="2880320" cy="3099225"/>
          </a:xfrm>
          <a:prstGeom prst="rect">
            <a:avLst/>
          </a:prstGeom>
        </p:spPr>
      </p:pic>
    </p:spTree>
    <p:extLst>
      <p:ext uri="{BB962C8B-B14F-4D97-AF65-F5344CB8AC3E}">
        <p14:creationId xmlns:p14="http://schemas.microsoft.com/office/powerpoint/2010/main" val="2843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47" y="13340"/>
            <a:ext cx="10515600" cy="1325562"/>
          </a:xfrm>
        </p:spPr>
        <p:txBody>
          <a:bodyPr/>
          <a:lstStyle/>
          <a:p>
            <a:r>
              <a:rPr lang="es-MX" b="1" dirty="0">
                <a:solidFill>
                  <a:schemeClr val="bg1"/>
                </a:solidFill>
              </a:rPr>
              <a:t>Módulo de clasificación</a:t>
            </a:r>
          </a:p>
        </p:txBody>
      </p:sp>
      <p:sp>
        <p:nvSpPr>
          <p:cNvPr id="3" name="Content Placeholder 2"/>
          <p:cNvSpPr>
            <a:spLocks noGrp="1"/>
          </p:cNvSpPr>
          <p:nvPr>
            <p:ph idx="1"/>
          </p:nvPr>
        </p:nvSpPr>
        <p:spPr>
          <a:xfrm>
            <a:off x="2040303" y="1671957"/>
            <a:ext cx="9184698" cy="4351337"/>
          </a:xfrm>
        </p:spPr>
        <p:txBody>
          <a:bodyPr anchor="ctr"/>
          <a:lstStyle/>
          <a:p>
            <a:r>
              <a:rPr lang="es-MX" sz="2400" dirty="0"/>
              <a:t>Clasificadores </a:t>
            </a:r>
          </a:p>
          <a:p>
            <a:endParaRPr lang="es-MX" dirty="0"/>
          </a:p>
          <a:p>
            <a:endParaRPr lang="es-MX" dirty="0"/>
          </a:p>
          <a:p>
            <a:pPr>
              <a:lnSpc>
                <a:spcPct val="150000"/>
              </a:lnSpc>
            </a:pPr>
            <a:r>
              <a:rPr lang="es-MX" sz="2400" dirty="0"/>
              <a:t>Clustering</a:t>
            </a:r>
          </a:p>
          <a:p>
            <a:pPr lvl="1">
              <a:lnSpc>
                <a:spcPct val="150000"/>
              </a:lnSpc>
            </a:pPr>
            <a:r>
              <a:rPr lang="es-MX" dirty="0"/>
              <a:t>Fuzzy C means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19</a:t>
            </a:fld>
            <a:endParaRPr lang="en-US" sz="2400" dirty="0">
              <a:solidFill>
                <a:schemeClr val="tx1"/>
              </a:solidFill>
            </a:endParaRPr>
          </a:p>
        </p:txBody>
      </p:sp>
      <p:pic>
        <p:nvPicPr>
          <p:cNvPr id="5" name="Imagen 6"/>
          <p:cNvPicPr>
            <a:picLocks noChangeAspect="1"/>
          </p:cNvPicPr>
          <p:nvPr/>
        </p:nvPicPr>
        <p:blipFill>
          <a:blip r:embed="rId2"/>
          <a:stretch>
            <a:fillRect/>
          </a:stretch>
        </p:blipFill>
        <p:spPr>
          <a:xfrm>
            <a:off x="6395047" y="2015732"/>
            <a:ext cx="3298184" cy="1365031"/>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52" y="3649210"/>
            <a:ext cx="2822974" cy="2041029"/>
          </a:xfrm>
          <a:prstGeom prst="rect">
            <a:avLst/>
          </a:prstGeom>
        </p:spPr>
      </p:pic>
    </p:spTree>
    <p:extLst>
      <p:ext uri="{BB962C8B-B14F-4D97-AF65-F5344CB8AC3E}">
        <p14:creationId xmlns:p14="http://schemas.microsoft.com/office/powerpoint/2010/main" val="148296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65" y="245890"/>
            <a:ext cx="9603275" cy="730666"/>
          </a:xfrm>
        </p:spPr>
        <p:txBody>
          <a:bodyPr>
            <a:normAutofit/>
          </a:bodyPr>
          <a:lstStyle/>
          <a:p>
            <a:r>
              <a:rPr lang="en-US" b="1" dirty="0">
                <a:solidFill>
                  <a:schemeClr val="bg1"/>
                </a:solidFill>
              </a:rPr>
              <a:t>Contenido</a:t>
            </a:r>
            <a:endParaRPr lang="es-MX" b="1" dirty="0">
              <a:solidFill>
                <a:schemeClr val="bg1"/>
              </a:solidFill>
            </a:endParaRPr>
          </a:p>
        </p:txBody>
      </p:sp>
      <p:sp>
        <p:nvSpPr>
          <p:cNvPr id="3" name="Content Placeholder 2"/>
          <p:cNvSpPr>
            <a:spLocks noGrp="1"/>
          </p:cNvSpPr>
          <p:nvPr>
            <p:ph idx="1"/>
          </p:nvPr>
        </p:nvSpPr>
        <p:spPr>
          <a:xfrm>
            <a:off x="3151790" y="1411706"/>
            <a:ext cx="8063896" cy="4144161"/>
          </a:xfrm>
        </p:spPr>
        <p:txBody>
          <a:bodyPr numCol="2">
            <a:normAutofit fontScale="47500" lnSpcReduction="20000"/>
          </a:bodyPr>
          <a:lstStyle/>
          <a:p>
            <a:pPr marL="514350" indent="-514350">
              <a:lnSpc>
                <a:spcPct val="70000"/>
              </a:lnSpc>
              <a:buFont typeface="+mj-lt"/>
              <a:buAutoNum type="arabicPeriod"/>
            </a:pPr>
            <a:r>
              <a:rPr lang="en-US" sz="4000" dirty="0"/>
              <a:t>Introducción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Planteamiento del problema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Estado del arte</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Propuesta de solución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Justificación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Objetivo general</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Diseño del Sistema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Descripción de módulos</a:t>
            </a:r>
            <a:endParaRPr lang="en-US" sz="3600" dirty="0"/>
          </a:p>
          <a:p>
            <a:pPr marL="514350" indent="-514350">
              <a:lnSpc>
                <a:spcPct val="70000"/>
              </a:lnSpc>
              <a:buFont typeface="+mj-lt"/>
              <a:buAutoNum type="arabicPeriod"/>
            </a:pPr>
            <a:r>
              <a:rPr lang="en-US" sz="4000" dirty="0"/>
              <a:t>Herramientas para desarrollo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Metodología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Diagrama de casos de uso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Resultados Trabajo Terminal 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Tareas para Trabajo Terminal II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Referencias</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Anexos</a:t>
            </a:r>
          </a:p>
          <a:p>
            <a:pPr marL="514350" indent="-514350">
              <a:lnSpc>
                <a:spcPct val="70000"/>
              </a:lnSpc>
              <a:buFont typeface="+mj-lt"/>
              <a:buAutoNum type="arabicPeriod"/>
            </a:pPr>
            <a:endParaRPr lang="en-US" sz="28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a:t>
            </a:fld>
            <a:endParaRPr lang="en-US" sz="2400" dirty="0">
              <a:solidFill>
                <a:schemeClr val="tx1"/>
              </a:solidFill>
            </a:endParaRPr>
          </a:p>
        </p:txBody>
      </p:sp>
    </p:spTree>
    <p:extLst>
      <p:ext uri="{BB962C8B-B14F-4D97-AF65-F5344CB8AC3E}">
        <p14:creationId xmlns:p14="http://schemas.microsoft.com/office/powerpoint/2010/main" val="1495067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análisis</a:t>
            </a:r>
          </a:p>
        </p:txBody>
      </p:sp>
      <p:sp>
        <p:nvSpPr>
          <p:cNvPr id="3" name="Content Placeholder 2"/>
          <p:cNvSpPr>
            <a:spLocks noGrp="1"/>
          </p:cNvSpPr>
          <p:nvPr>
            <p:ph idx="1"/>
          </p:nvPr>
        </p:nvSpPr>
        <p:spPr>
          <a:xfrm>
            <a:off x="2445884" y="1475938"/>
            <a:ext cx="8427461" cy="4351337"/>
          </a:xfrm>
        </p:spPr>
        <p:txBody>
          <a:bodyPr anchor="ctr"/>
          <a:lstStyle/>
          <a:p>
            <a:pPr>
              <a:lnSpc>
                <a:spcPct val="200000"/>
              </a:lnSpc>
            </a:pPr>
            <a:r>
              <a:rPr lang="es-MX" dirty="0"/>
              <a:t>Rotación</a:t>
            </a:r>
          </a:p>
          <a:p>
            <a:pPr>
              <a:lnSpc>
                <a:spcPct val="200000"/>
              </a:lnSpc>
            </a:pPr>
            <a:r>
              <a:rPr lang="es-MX" dirty="0"/>
              <a:t>Escalado</a:t>
            </a:r>
          </a:p>
          <a:p>
            <a:pPr>
              <a:lnSpc>
                <a:spcPct val="200000"/>
              </a:lnSpc>
            </a:pPr>
            <a:r>
              <a:rPr lang="es-MX" dirty="0"/>
              <a:t>Corte</a:t>
            </a:r>
          </a:p>
          <a:p>
            <a:pPr>
              <a:lnSpc>
                <a:spcPct val="200000"/>
              </a:lnSpc>
            </a:pPr>
            <a:r>
              <a:rPr lang="es-MX" dirty="0"/>
              <a:t>Distancia entre puntos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20</a:t>
            </a:fld>
            <a:endParaRPr lang="en-US" sz="2400" dirty="0">
              <a:solidFill>
                <a:schemeClr val="tx1"/>
              </a:solidFill>
            </a:endParaRPr>
          </a:p>
        </p:txBody>
      </p:sp>
    </p:spTree>
    <p:extLst>
      <p:ext uri="{BB962C8B-B14F-4D97-AF65-F5344CB8AC3E}">
        <p14:creationId xmlns:p14="http://schemas.microsoft.com/office/powerpoint/2010/main" val="115247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10561"/>
            <a:ext cx="10515600" cy="1325562"/>
          </a:xfrm>
        </p:spPr>
        <p:txBody>
          <a:bodyPr/>
          <a:lstStyle/>
          <a:p>
            <a:r>
              <a:rPr lang="es-MX" b="1" dirty="0">
                <a:solidFill>
                  <a:schemeClr val="bg1"/>
                </a:solidFill>
              </a:rPr>
              <a:t>Herramientas para el desarrollo</a:t>
            </a:r>
          </a:p>
        </p:txBody>
      </p:sp>
      <p:pic>
        <p:nvPicPr>
          <p:cNvPr id="5" name="Content Placeholder 6"/>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976278" y="1590589"/>
            <a:ext cx="2791215" cy="279121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21</a:t>
            </a:fld>
            <a:endParaRPr lang="en-US" sz="2400" dirty="0">
              <a:solidFill>
                <a:schemeClr val="tx1"/>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8985" y="2897020"/>
            <a:ext cx="2969568" cy="2969568"/>
          </a:xfrm>
          <a:prstGeom prst="rect">
            <a:avLst/>
          </a:prstGeom>
        </p:spPr>
      </p:pic>
    </p:spTree>
    <p:extLst>
      <p:ext uri="{BB962C8B-B14F-4D97-AF65-F5344CB8AC3E}">
        <p14:creationId xmlns:p14="http://schemas.microsoft.com/office/powerpoint/2010/main" val="302520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Modelo de desarrollo</a:t>
            </a:r>
          </a:p>
        </p:txBody>
      </p:sp>
      <p:sp>
        <p:nvSpPr>
          <p:cNvPr id="3" name="Content Placeholder 2"/>
          <p:cNvSpPr>
            <a:spLocks noGrp="1"/>
          </p:cNvSpPr>
          <p:nvPr>
            <p:ph idx="1"/>
          </p:nvPr>
        </p:nvSpPr>
        <p:spPr>
          <a:xfrm>
            <a:off x="1504516" y="1665287"/>
            <a:ext cx="9856211" cy="4351337"/>
          </a:xfrm>
        </p:spPr>
        <p:txBody>
          <a:bodyPr/>
          <a:lstStyle/>
          <a:p>
            <a:r>
              <a:rPr lang="es-MX" dirty="0"/>
              <a:t>Se pretende usar el modelo </a:t>
            </a:r>
            <a:r>
              <a:rPr lang="es-MX" b="1" dirty="0"/>
              <a:t>incremental</a:t>
            </a:r>
            <a:r>
              <a:rPr lang="es-MX" dirty="0"/>
              <a:t> ya que este nos permite una rápida retroalimentación entre las actividades del desarrollo del sistema.[11]</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22</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13292" y="3075365"/>
            <a:ext cx="5004235" cy="3076415"/>
          </a:xfrm>
          <a:prstGeom prst="rect">
            <a:avLst/>
          </a:prstGeom>
        </p:spPr>
      </p:pic>
    </p:spTree>
    <p:extLst>
      <p:ext uri="{BB962C8B-B14F-4D97-AF65-F5344CB8AC3E}">
        <p14:creationId xmlns:p14="http://schemas.microsoft.com/office/powerpoint/2010/main" val="166621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Diagrama de casos de uso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23</a:t>
            </a:fld>
            <a:endParaRPr lang="en-US" sz="2400" dirty="0">
              <a:solidFill>
                <a:schemeClr val="tx1"/>
              </a:solidFill>
            </a:endParaRPr>
          </a:p>
        </p:txBody>
      </p:sp>
      <p:pic>
        <p:nvPicPr>
          <p:cNvPr id="26" name="Picture 25"/>
          <p:cNvPicPr>
            <a:picLocks noChangeAspect="1"/>
          </p:cNvPicPr>
          <p:nvPr/>
        </p:nvPicPr>
        <p:blipFill>
          <a:blip r:embed="rId2"/>
          <a:stretch>
            <a:fillRect/>
          </a:stretch>
        </p:blipFill>
        <p:spPr>
          <a:xfrm>
            <a:off x="2189788" y="1149292"/>
            <a:ext cx="10077450" cy="5708708"/>
          </a:xfrm>
          <a:prstGeom prst="rect">
            <a:avLst/>
          </a:prstGeom>
        </p:spPr>
      </p:pic>
    </p:spTree>
    <p:extLst>
      <p:ext uri="{BB962C8B-B14F-4D97-AF65-F5344CB8AC3E}">
        <p14:creationId xmlns:p14="http://schemas.microsoft.com/office/powerpoint/2010/main" val="63027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Resultados Trabajo Terminal I</a:t>
            </a:r>
          </a:p>
        </p:txBody>
      </p:sp>
      <p:pic>
        <p:nvPicPr>
          <p:cNvPr id="5" name="video-149366746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2257" y="1325562"/>
            <a:ext cx="8388991" cy="4689344"/>
          </a:xfrm>
        </p:spPr>
      </p:pic>
      <p:sp>
        <p:nvSpPr>
          <p:cNvPr id="4" name="Slide Number Placeholder 3"/>
          <p:cNvSpPr>
            <a:spLocks noGrp="1"/>
          </p:cNvSpPr>
          <p:nvPr>
            <p:ph type="sldNum" sz="quarter" idx="12"/>
          </p:nvPr>
        </p:nvSpPr>
        <p:spPr>
          <a:xfrm>
            <a:off x="8617527" y="6314405"/>
            <a:ext cx="2743200" cy="365125"/>
          </a:xfrm>
        </p:spPr>
        <p:txBody>
          <a:bodyPr/>
          <a:lstStyle/>
          <a:p>
            <a:fld id="{6D22F896-40B5-4ADD-8801-0D06FADFA095}" type="slidenum">
              <a:rPr lang="en-US" sz="2400" smtClean="0">
                <a:solidFill>
                  <a:schemeClr val="tx1"/>
                </a:solidFill>
              </a:rPr>
              <a:t>24</a:t>
            </a:fld>
            <a:endParaRPr lang="en-US" sz="2400" dirty="0">
              <a:solidFill>
                <a:schemeClr val="tx1"/>
              </a:solidFill>
            </a:endParaRPr>
          </a:p>
        </p:txBody>
      </p:sp>
    </p:spTree>
    <p:extLst>
      <p:ext uri="{BB962C8B-B14F-4D97-AF65-F5344CB8AC3E}">
        <p14:creationId xmlns:p14="http://schemas.microsoft.com/office/powerpoint/2010/main" val="26993819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015" y="0"/>
            <a:ext cx="10515600" cy="1325562"/>
          </a:xfrm>
        </p:spPr>
        <p:txBody>
          <a:bodyPr/>
          <a:lstStyle/>
          <a:p>
            <a:r>
              <a:rPr lang="es-MX" b="1" dirty="0">
                <a:solidFill>
                  <a:schemeClr val="bg1"/>
                </a:solidFill>
              </a:rPr>
              <a:t>Tareas para Trabajo Terminal II</a:t>
            </a:r>
          </a:p>
        </p:txBody>
      </p:sp>
      <p:sp>
        <p:nvSpPr>
          <p:cNvPr id="3" name="Content Placeholder 2"/>
          <p:cNvSpPr>
            <a:spLocks noGrp="1"/>
          </p:cNvSpPr>
          <p:nvPr>
            <p:ph idx="1"/>
          </p:nvPr>
        </p:nvSpPr>
        <p:spPr>
          <a:xfrm>
            <a:off x="2583809" y="1665287"/>
            <a:ext cx="9019806" cy="4351337"/>
          </a:xfrm>
        </p:spPr>
        <p:txBody>
          <a:bodyPr anchor="ctr"/>
          <a:lstStyle/>
          <a:p>
            <a:r>
              <a:rPr lang="es-MX" dirty="0"/>
              <a:t>Añadir algoritmos en el módulo de tratamiento.</a:t>
            </a:r>
          </a:p>
          <a:p>
            <a:pPr marL="0" indent="0">
              <a:buNone/>
            </a:pPr>
            <a:endParaRPr lang="es-MX" dirty="0"/>
          </a:p>
          <a:p>
            <a:r>
              <a:rPr lang="es-MX" dirty="0"/>
              <a:t>Diseñar e implementar la interfaz de usuario.</a:t>
            </a:r>
          </a:p>
          <a:p>
            <a:pPr marL="0" indent="0">
              <a:buNone/>
            </a:pPr>
            <a:endParaRPr lang="es-MX" dirty="0"/>
          </a:p>
          <a:p>
            <a:r>
              <a:rPr lang="es-MX" dirty="0"/>
              <a:t>Realización de manual de usuario.</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25</a:t>
            </a:fld>
            <a:endParaRPr lang="en-US" sz="2400" dirty="0">
              <a:solidFill>
                <a:schemeClr val="tx1"/>
              </a:solidFill>
            </a:endParaRPr>
          </a:p>
        </p:txBody>
      </p:sp>
    </p:spTree>
    <p:extLst>
      <p:ext uri="{BB962C8B-B14F-4D97-AF65-F5344CB8AC3E}">
        <p14:creationId xmlns:p14="http://schemas.microsoft.com/office/powerpoint/2010/main" val="261649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877"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638820" y="1266489"/>
            <a:ext cx="9317525" cy="4698084"/>
          </a:xfrm>
        </p:spPr>
        <p:txBody>
          <a:bodyPr>
            <a:normAutofit fontScale="77500" lnSpcReduction="20000"/>
          </a:bodyPr>
          <a:lstStyle/>
          <a:p>
            <a:pPr marL="0" indent="0">
              <a:buNone/>
            </a:pPr>
            <a:r>
              <a:rPr lang="es-MX" sz="2900" dirty="0"/>
              <a:t>[1] I. D. </a:t>
            </a:r>
            <a:r>
              <a:rPr lang="es-MX" sz="2900" dirty="0" err="1"/>
              <a:t>Imaging</a:t>
            </a:r>
            <a:r>
              <a:rPr lang="es-MX" sz="2900" dirty="0"/>
              <a:t>. (2017) Occiput.io. [Online]. </a:t>
            </a:r>
            <a:r>
              <a:rPr lang="es-MX" sz="2900" dirty="0" err="1"/>
              <a:t>Available</a:t>
            </a:r>
            <a:r>
              <a:rPr lang="es-MX" sz="2900" dirty="0"/>
              <a:t>:  https://idoimaging.com/programs/332 </a:t>
            </a:r>
          </a:p>
          <a:p>
            <a:pPr marL="0" indent="0">
              <a:buNone/>
            </a:pPr>
            <a:endParaRPr lang="es-MX" sz="2900" dirty="0"/>
          </a:p>
          <a:p>
            <a:pPr marL="0" indent="0">
              <a:buNone/>
            </a:pPr>
            <a:r>
              <a:rPr lang="es-MX" sz="2900" dirty="0"/>
              <a:t>[2]</a:t>
            </a:r>
            <a:r>
              <a:rPr lang="fr-FR" sz="2900" dirty="0"/>
              <a:t> ——. (2017) </a:t>
            </a:r>
            <a:r>
              <a:rPr lang="fr-FR" sz="2900" dirty="0" err="1"/>
              <a:t>Niftyrec</a:t>
            </a:r>
            <a:r>
              <a:rPr lang="fr-FR" sz="2900" dirty="0"/>
              <a:t>. [Online]. </a:t>
            </a:r>
            <a:r>
              <a:rPr lang="fr-FR" sz="2900" dirty="0" err="1"/>
              <a:t>Available</a:t>
            </a:r>
            <a:r>
              <a:rPr lang="fr-FR" sz="2900" dirty="0"/>
              <a:t>: https://idoimaging.com/programs/331</a:t>
            </a:r>
          </a:p>
          <a:p>
            <a:pPr marL="0" indent="0">
              <a:buNone/>
            </a:pPr>
            <a:endParaRPr lang="fr-FR" sz="2900" dirty="0"/>
          </a:p>
          <a:p>
            <a:pPr marL="0" indent="0">
              <a:buNone/>
            </a:pPr>
            <a:r>
              <a:rPr lang="es-MX" sz="2900" dirty="0"/>
              <a:t>[3] </a:t>
            </a:r>
            <a:r>
              <a:rPr lang="en-US" sz="2900" dirty="0"/>
              <a:t>O. Viewer. (2014) </a:t>
            </a:r>
            <a:r>
              <a:rPr lang="en-US" sz="2900" dirty="0" err="1"/>
              <a:t>Osirix</a:t>
            </a:r>
            <a:r>
              <a:rPr lang="en-US" sz="2900" dirty="0"/>
              <a:t> </a:t>
            </a:r>
            <a:r>
              <a:rPr lang="en-US" sz="2900" dirty="0" err="1"/>
              <a:t>hd</a:t>
            </a:r>
            <a:r>
              <a:rPr lang="en-US" sz="2900" dirty="0"/>
              <a:t> user manual. [Online]. Available: http://www.osirix-viewer.com/Manual/</a:t>
            </a:r>
          </a:p>
          <a:p>
            <a:pPr marL="0" indent="0">
              <a:buNone/>
            </a:pPr>
            <a:endParaRPr lang="es-MX" sz="2900" dirty="0"/>
          </a:p>
          <a:p>
            <a:pPr marL="0" indent="0">
              <a:buNone/>
            </a:pPr>
            <a:r>
              <a:rPr lang="es-MX" sz="2900" dirty="0"/>
              <a:t>[4]</a:t>
            </a:r>
            <a:r>
              <a:rPr lang="en-US" sz="2900" dirty="0"/>
              <a:t> D. Laboratory. (2017) 3dimviewer (for windows and mac </a:t>
            </a:r>
            <a:r>
              <a:rPr lang="en-US" sz="2900" dirty="0" err="1"/>
              <a:t>os</a:t>
            </a:r>
            <a:r>
              <a:rPr lang="en-US" sz="2900" dirty="0"/>
              <a:t> x). [Online].</a:t>
            </a:r>
          </a:p>
          <a:p>
            <a:pPr marL="0" indent="0">
              <a:buNone/>
            </a:pPr>
            <a:r>
              <a:rPr lang="en-US" sz="2900" dirty="0"/>
              <a:t>Available: http://www.3dim-laboratory.cz/en/software/3dimviewer</a:t>
            </a:r>
          </a:p>
          <a:p>
            <a:pPr marL="0" indent="0">
              <a:buNone/>
            </a:pPr>
            <a:endParaRPr lang="en-US" sz="2900" dirty="0"/>
          </a:p>
          <a:p>
            <a:pPr marL="0" indent="0">
              <a:buNone/>
            </a:pPr>
            <a:r>
              <a:rPr lang="es-MX" sz="2900" dirty="0"/>
              <a:t>[5] </a:t>
            </a:r>
            <a:r>
              <a:rPr lang="en-US" sz="2900" dirty="0"/>
              <a:t>B. Imaging. (2014) Ct scanner price guide. [Online]. Available: https:</a:t>
            </a:r>
          </a:p>
          <a:p>
            <a:pPr marL="0" indent="0">
              <a:buNone/>
            </a:pPr>
            <a:r>
              <a:rPr lang="en-US" sz="2900" dirty="0"/>
              <a:t>//info.blockimaging.com/bid/84432/</a:t>
            </a:r>
            <a:r>
              <a:rPr lang="en-US" sz="2900" dirty="0" err="1"/>
              <a:t>ct</a:t>
            </a:r>
            <a:r>
              <a:rPr lang="en-US" sz="2900" dirty="0"/>
              <a:t>-scanner-price-guide</a:t>
            </a:r>
            <a:endParaRPr lang="es-MX" sz="29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26</a:t>
            </a:fld>
            <a:endParaRPr lang="en-US" sz="2400" dirty="0">
              <a:solidFill>
                <a:schemeClr val="tx1"/>
              </a:solidFill>
            </a:endParaRPr>
          </a:p>
        </p:txBody>
      </p:sp>
    </p:spTree>
    <p:extLst>
      <p:ext uri="{BB962C8B-B14F-4D97-AF65-F5344CB8AC3E}">
        <p14:creationId xmlns:p14="http://schemas.microsoft.com/office/powerpoint/2010/main" val="53763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468589" y="1216504"/>
            <a:ext cx="9334721" cy="4588677"/>
          </a:xfrm>
        </p:spPr>
        <p:txBody>
          <a:bodyPr>
            <a:normAutofit fontScale="62500" lnSpcReduction="20000"/>
          </a:bodyPr>
          <a:lstStyle/>
          <a:p>
            <a:pPr marL="0" indent="0">
              <a:buNone/>
            </a:pPr>
            <a:r>
              <a:rPr lang="es-MX" dirty="0"/>
              <a:t>[6] </a:t>
            </a:r>
            <a:r>
              <a:rPr lang="es-MX" dirty="0" err="1"/>
              <a:t>Medwow</a:t>
            </a:r>
            <a:r>
              <a:rPr lang="es-MX" dirty="0"/>
              <a:t>. (2013) Scanner </a:t>
            </a:r>
            <a:r>
              <a:rPr lang="es-MX" dirty="0" err="1"/>
              <a:t>ct</a:t>
            </a:r>
            <a:r>
              <a:rPr lang="es-MX" dirty="0"/>
              <a:t> - </a:t>
            </a:r>
            <a:r>
              <a:rPr lang="es-MX" dirty="0" err="1"/>
              <a:t>toshiba</a:t>
            </a:r>
            <a:r>
              <a:rPr lang="es-MX" dirty="0"/>
              <a:t> - </a:t>
            </a:r>
            <a:r>
              <a:rPr lang="es-MX" dirty="0" err="1"/>
              <a:t>aquilion</a:t>
            </a:r>
            <a:r>
              <a:rPr lang="es-MX" dirty="0"/>
              <a:t> 32. [Online]. </a:t>
            </a:r>
            <a:r>
              <a:rPr lang="es-MX" dirty="0" err="1"/>
              <a:t>Available</a:t>
            </a:r>
            <a:r>
              <a:rPr lang="es-MX" dirty="0"/>
              <a:t>: http://es.medwow.com/used-ct-scanner/toshiba/aquilion-32/716334511.item</a:t>
            </a:r>
          </a:p>
          <a:p>
            <a:pPr marL="0" indent="0">
              <a:buNone/>
            </a:pPr>
            <a:endParaRPr lang="es-MX" dirty="0"/>
          </a:p>
          <a:p>
            <a:pPr marL="0" indent="0">
              <a:buNone/>
            </a:pPr>
            <a:r>
              <a:rPr lang="es-MX" dirty="0"/>
              <a:t>[7] </a:t>
            </a:r>
            <a:r>
              <a:rPr lang="en-US" dirty="0"/>
              <a:t>SIEMENS </a:t>
            </a:r>
            <a:r>
              <a:rPr lang="en-US" dirty="0" err="1"/>
              <a:t>Healthineers</a:t>
            </a:r>
            <a:r>
              <a:rPr lang="en-US" dirty="0"/>
              <a:t>. Syngo </a:t>
            </a:r>
            <a:r>
              <a:rPr lang="en-US" dirty="0" err="1"/>
              <a:t>fastview</a:t>
            </a:r>
            <a:r>
              <a:rPr lang="en-US" dirty="0"/>
              <a:t> Simple and intuitive [Online]. Available: https://www.healthcare.siemens.com.mx/medical-imaging-it/syngo-special-topics/syngo-fastview</a:t>
            </a:r>
            <a:endParaRPr lang="es-MX" dirty="0"/>
          </a:p>
          <a:p>
            <a:pPr marL="0" indent="0">
              <a:buNone/>
            </a:pPr>
            <a:endParaRPr lang="es-MX" dirty="0"/>
          </a:p>
          <a:p>
            <a:pPr marL="0" indent="0">
              <a:buNone/>
            </a:pPr>
            <a:r>
              <a:rPr lang="es-MX" dirty="0"/>
              <a:t>[8] A. S. Corp. (2016) 3d-doctor. [Online]. </a:t>
            </a:r>
            <a:r>
              <a:rPr lang="es-MX" dirty="0" err="1"/>
              <a:t>Available</a:t>
            </a:r>
            <a:r>
              <a:rPr lang="es-MX" dirty="0"/>
              <a:t>: http://www.ablesw.com/3d-doctor/index.html</a:t>
            </a:r>
          </a:p>
          <a:p>
            <a:pPr marL="0" indent="0">
              <a:buNone/>
            </a:pPr>
            <a:endParaRPr lang="es-MX" dirty="0"/>
          </a:p>
          <a:p>
            <a:pPr marL="0" indent="0">
              <a:buNone/>
            </a:pPr>
            <a:r>
              <a:rPr lang="es-MX" dirty="0"/>
              <a:t>[9] H. F. Mondragón and K. P. Hernández, “Reconstrucción tridimensional de estructuras internas del cuerpo humano a partir de tomografías axiales computarizadas,” Escuela Superior de Cómputo - Instituto Politécnico Nacional, México, </a:t>
            </a:r>
            <a:r>
              <a:rPr lang="es-MX" dirty="0" err="1"/>
              <a:t>Tech</a:t>
            </a:r>
            <a:r>
              <a:rPr lang="es-MX" dirty="0"/>
              <a:t>. Rep., 2012.</a:t>
            </a:r>
          </a:p>
          <a:p>
            <a:pPr marL="0" indent="0">
              <a:buNone/>
            </a:pPr>
            <a:endParaRPr lang="es-MX" dirty="0"/>
          </a:p>
          <a:p>
            <a:pPr marL="0" indent="0">
              <a:buNone/>
            </a:pPr>
            <a:r>
              <a:rPr lang="es-MX" dirty="0"/>
              <a:t>[10] M. </a:t>
            </a:r>
            <a:r>
              <a:rPr lang="es-MX" dirty="0" err="1"/>
              <a:t>Hofer</a:t>
            </a:r>
            <a:r>
              <a:rPr lang="es-MX" dirty="0"/>
              <a:t>, Manual Práctico de TC, Panamericana, 2007.</a:t>
            </a:r>
          </a:p>
          <a:p>
            <a:pPr marL="0" indent="0">
              <a:buNone/>
            </a:pPr>
            <a:endParaRPr lang="es-MX" dirty="0"/>
          </a:p>
          <a:p>
            <a:pPr marL="0" indent="0">
              <a:buNone/>
            </a:pPr>
            <a:r>
              <a:rPr lang="es-MX" dirty="0"/>
              <a:t>[11] </a:t>
            </a:r>
            <a:r>
              <a:rPr lang="en-US" dirty="0"/>
              <a:t>I. </a:t>
            </a:r>
            <a:r>
              <a:rPr lang="en-US" dirty="0" err="1"/>
              <a:t>Sommerville</a:t>
            </a:r>
            <a:r>
              <a:rPr lang="en-US" dirty="0"/>
              <a:t>, Software Engineering. Pearson, 2006.</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27</a:t>
            </a:fld>
            <a:endParaRPr lang="en-US" sz="2400" dirty="0">
              <a:solidFill>
                <a:schemeClr val="tx1"/>
              </a:solidFill>
            </a:endParaRPr>
          </a:p>
        </p:txBody>
      </p:sp>
    </p:spTree>
    <p:extLst>
      <p:ext uri="{BB962C8B-B14F-4D97-AF65-F5344CB8AC3E}">
        <p14:creationId xmlns:p14="http://schemas.microsoft.com/office/powerpoint/2010/main" val="77536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1079" y="1451295"/>
            <a:ext cx="9657762" cy="4351337"/>
          </a:xfrm>
        </p:spPr>
        <p:txBody>
          <a:bodyPr>
            <a:normAutofit/>
          </a:bodyPr>
          <a:lstStyle/>
          <a:p>
            <a:r>
              <a:rPr lang="es-MX" sz="2000" dirty="0"/>
              <a:t>[12] C. E. </a:t>
            </a:r>
            <a:r>
              <a:rPr lang="es-MX" sz="2000" dirty="0" err="1"/>
              <a:t>Misch</a:t>
            </a:r>
            <a:r>
              <a:rPr lang="es-MX" sz="2000" dirty="0"/>
              <a:t>, Implantología contemporánea. Elsevier, 2009.</a:t>
            </a:r>
          </a:p>
          <a:p>
            <a:r>
              <a:rPr lang="es-MX" sz="2000" dirty="0"/>
              <a:t>[13] “Laboratorio Médico Polanco”, 2017. [Online]. </a:t>
            </a:r>
            <a:r>
              <a:rPr lang="es-MX" sz="2000" dirty="0" err="1"/>
              <a:t>Available</a:t>
            </a:r>
            <a:r>
              <a:rPr lang="es-MX" sz="2000" dirty="0"/>
              <a:t>: http://lmpolanco.com/estudios/resonancia-magnetica/rm-abdomen-completo</a:t>
            </a:r>
          </a:p>
          <a:p>
            <a:r>
              <a:rPr lang="es-MX" sz="2000" dirty="0"/>
              <a:t>[14] “Laboratorio Médico Polanco”, 2017. [Online]. </a:t>
            </a:r>
            <a:r>
              <a:rPr lang="es-MX" sz="2000" dirty="0" err="1"/>
              <a:t>Available</a:t>
            </a:r>
            <a:r>
              <a:rPr lang="es-MX" sz="2000" dirty="0"/>
              <a:t>:</a:t>
            </a:r>
          </a:p>
          <a:p>
            <a:pPr marL="0" indent="0">
              <a:buNone/>
            </a:pPr>
            <a:r>
              <a:rPr lang="es-MX" sz="2000" dirty="0"/>
              <a:t>    http://lmpolanco.com/estudios/tomografia/tc-abdomen-completo-simple</a:t>
            </a:r>
          </a:p>
          <a:p>
            <a:r>
              <a:rPr lang="es-MX" sz="2000" dirty="0"/>
              <a:t>[15] “Chopo”, 2017. [Online]. </a:t>
            </a:r>
            <a:r>
              <a:rPr lang="es-MX" sz="2000" dirty="0" err="1"/>
              <a:t>Available</a:t>
            </a:r>
            <a:r>
              <a:rPr lang="es-MX" sz="2000" dirty="0"/>
              <a:t>:</a:t>
            </a:r>
          </a:p>
          <a:p>
            <a:pPr marL="0" indent="0">
              <a:buNone/>
            </a:pPr>
            <a:r>
              <a:rPr lang="es-MX" sz="2000" dirty="0"/>
              <a:t>    https://www.chopo.com.mx/sucursal-estudios/CENTRO-DE-ESPECIALIDADES- VILLA/TOMOGRAF%C3%8DA-A.C.-ABDOMEN-COMPLETO/</a:t>
            </a:r>
          </a:p>
          <a:p>
            <a:r>
              <a:rPr lang="es-MX" sz="2000" dirty="0"/>
              <a:t>[16] “Chopo”, 2017. [Online]. </a:t>
            </a:r>
            <a:r>
              <a:rPr lang="es-MX" sz="2000" dirty="0" err="1"/>
              <a:t>Available</a:t>
            </a:r>
            <a:r>
              <a:rPr lang="es-MX" sz="2000" dirty="0"/>
              <a:t>:</a:t>
            </a:r>
          </a:p>
          <a:p>
            <a:pPr marL="0" indent="0">
              <a:buNone/>
            </a:pPr>
            <a:r>
              <a:rPr lang="es-MX" sz="2000" dirty="0"/>
              <a:t>    https://www.chopo.com.mx/sucursal-estudios/CENTRO-DE-ESPECIALIDADES-VILLA/RESONANCIA-MAGNETICA-DE-ABDOMEN/</a:t>
            </a:r>
          </a:p>
          <a:p>
            <a:pPr marL="0" indent="0">
              <a:buNone/>
            </a:pPr>
            <a:endParaRPr lang="es-MX" sz="2000"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28</a:t>
            </a:fld>
            <a:endParaRPr lang="en-US" sz="2400" dirty="0">
              <a:solidFill>
                <a:schemeClr val="tx1"/>
              </a:solidFill>
            </a:endParaRPr>
          </a:p>
        </p:txBody>
      </p:sp>
    </p:spTree>
    <p:extLst>
      <p:ext uri="{BB962C8B-B14F-4D97-AF65-F5344CB8AC3E}">
        <p14:creationId xmlns:p14="http://schemas.microsoft.com/office/powerpoint/2010/main" val="180803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4" y="0"/>
            <a:ext cx="10515600" cy="1325562"/>
          </a:xfrm>
        </p:spPr>
        <p:txBody>
          <a:bodyPr/>
          <a:lstStyle/>
          <a:p>
            <a:r>
              <a:rPr lang="es-MX" b="1" dirty="0">
                <a:solidFill>
                  <a:schemeClr val="bg1"/>
                </a:solidFill>
              </a:rPr>
              <a:t>Anexos</a:t>
            </a:r>
          </a:p>
        </p:txBody>
      </p:sp>
      <p:sp>
        <p:nvSpPr>
          <p:cNvPr id="3" name="Content Placeholder 2"/>
          <p:cNvSpPr>
            <a:spLocks noGrp="1"/>
          </p:cNvSpPr>
          <p:nvPr>
            <p:ph idx="1"/>
          </p:nvPr>
        </p:nvSpPr>
        <p:spPr>
          <a:xfrm>
            <a:off x="1988190" y="1484852"/>
            <a:ext cx="10345659" cy="4628174"/>
          </a:xfrm>
        </p:spPr>
        <p:txBody>
          <a:bodyPr>
            <a:normAutofit/>
          </a:bodyPr>
          <a:lstStyle/>
          <a:p>
            <a:r>
              <a:rPr lang="es-MX" sz="2000" dirty="0"/>
              <a:t>Cada pixel contiene 12 bits de datos y va desde -1000(aire) hasta las +1000(hueso compacto) de unidades Hounsfield.[12]</a:t>
            </a:r>
          </a:p>
          <a:p>
            <a:r>
              <a:rPr lang="es-MX" sz="2000" dirty="0"/>
              <a:t>La escala de densidad de los TC es cuantitativa y significativa en cuanto a la identificación y diferenciación de las estructuras y los tejidos.[12]</a:t>
            </a:r>
          </a:p>
          <a:p>
            <a:r>
              <a:rPr lang="es-MX" sz="2000" dirty="0"/>
              <a:t>La escala de Hounsfield (HU) es una transformación lineal de la medida original del coeficiente de atenuación, basada en la </a:t>
            </a:r>
            <a:r>
              <a:rPr lang="es-MX" sz="2000" dirty="0" err="1"/>
              <a:t>radiodensidad</a:t>
            </a:r>
            <a:r>
              <a:rPr lang="es-MX" sz="2000" dirty="0"/>
              <a:t> del agua destilada, establecido en el STP (Estándar presión y temperatura).[10]</a:t>
            </a:r>
          </a:p>
          <a:p>
            <a:r>
              <a:rPr lang="es-MX" sz="2000" dirty="0"/>
              <a:t>La escala Hounsfield se extiende a lo largo de 2000 unidades que difícilmente serían distinguibles si se le asignara a cada unidad un nivel de brillo distinto en un monitor de vídeo, esto debido a que el ojo humano no es capaz de distinguir más de 40 tonalidades de brillo diferentes, representar en una imagen toda la gama de valores de la escala de Hounsfield conlleva a no poder visualizar una gran cantidad de información.</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29</a:t>
            </a:fld>
            <a:endParaRPr lang="en-US" sz="2400" dirty="0">
              <a:solidFill>
                <a:schemeClr val="tx1"/>
              </a:solidFill>
            </a:endParaRPr>
          </a:p>
        </p:txBody>
      </p:sp>
    </p:spTree>
    <p:extLst>
      <p:ext uri="{BB962C8B-B14F-4D97-AF65-F5344CB8AC3E}">
        <p14:creationId xmlns:p14="http://schemas.microsoft.com/office/powerpoint/2010/main" val="239782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39" y="-28575"/>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407868" y="1711376"/>
            <a:ext cx="8231765" cy="4351337"/>
          </a:xfrm>
        </p:spPr>
        <p:txBody>
          <a:bodyPr/>
          <a:lstStyle/>
          <a:p>
            <a:r>
              <a:rPr lang="es-MX" dirty="0"/>
              <a:t>¿Qué son las CAD?</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3</a:t>
            </a:fld>
            <a:endParaRPr lang="en-US" sz="2400" dirty="0">
              <a:solidFill>
                <a:schemeClr val="tx1"/>
              </a:solidFill>
            </a:endParaRPr>
          </a:p>
        </p:txBody>
      </p:sp>
      <p:pic>
        <p:nvPicPr>
          <p:cNvPr id="6" name="Picture 2" descr="Resultado de imagen para radiologo trabajando"/>
          <p:cNvPicPr>
            <a:picLocks noChangeAspect="1" noChangeArrowheads="1"/>
          </p:cNvPicPr>
          <p:nvPr/>
        </p:nvPicPr>
        <p:blipFill rotWithShape="1">
          <a:blip r:embed="rId2">
            <a:extLst>
              <a:ext uri="{28A0092B-C50C-407E-A947-70E740481C1C}">
                <a14:useLocalDpi xmlns:a14="http://schemas.microsoft.com/office/drawing/2010/main" val="0"/>
              </a:ext>
            </a:extLst>
          </a:blip>
          <a:srcRect l="6831" t="5233" r="6333" b="8944"/>
          <a:stretch/>
        </p:blipFill>
        <p:spPr bwMode="auto">
          <a:xfrm>
            <a:off x="4018327" y="2390862"/>
            <a:ext cx="5813570" cy="344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80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300" y="206369"/>
            <a:ext cx="6981801" cy="741587"/>
          </a:xfrm>
        </p:spPr>
        <p:txBody>
          <a:bodyPr/>
          <a:lstStyle/>
          <a:p>
            <a:r>
              <a:rPr lang="es-MX" b="1" dirty="0">
                <a:solidFill>
                  <a:schemeClr val="bg1">
                    <a:lumMod val="95000"/>
                  </a:schemeClr>
                </a:solidFill>
              </a:rPr>
              <a:t>Imágenes médicas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2410064"/>
              </p:ext>
            </p:extLst>
          </p:nvPr>
        </p:nvGraphicFramePr>
        <p:xfrm>
          <a:off x="2718032" y="1400175"/>
          <a:ext cx="8642120" cy="4366104"/>
        </p:xfrm>
        <a:graphic>
          <a:graphicData uri="http://schemas.openxmlformats.org/drawingml/2006/table">
            <a:tbl>
              <a:tblPr firstRow="1" bandRow="1">
                <a:tableStyleId>{5C22544A-7EE6-4342-B048-85BDC9FD1C3A}</a:tableStyleId>
              </a:tblPr>
              <a:tblGrid>
                <a:gridCol w="2160530">
                  <a:extLst>
                    <a:ext uri="{9D8B030D-6E8A-4147-A177-3AD203B41FA5}">
                      <a16:colId xmlns:a16="http://schemas.microsoft.com/office/drawing/2014/main" val="3486132574"/>
                    </a:ext>
                  </a:extLst>
                </a:gridCol>
                <a:gridCol w="2160530">
                  <a:extLst>
                    <a:ext uri="{9D8B030D-6E8A-4147-A177-3AD203B41FA5}">
                      <a16:colId xmlns:a16="http://schemas.microsoft.com/office/drawing/2014/main" val="1207985651"/>
                    </a:ext>
                  </a:extLst>
                </a:gridCol>
                <a:gridCol w="2160530">
                  <a:extLst>
                    <a:ext uri="{9D8B030D-6E8A-4147-A177-3AD203B41FA5}">
                      <a16:colId xmlns:a16="http://schemas.microsoft.com/office/drawing/2014/main" val="613276640"/>
                    </a:ext>
                  </a:extLst>
                </a:gridCol>
                <a:gridCol w="2160530">
                  <a:extLst>
                    <a:ext uri="{9D8B030D-6E8A-4147-A177-3AD203B41FA5}">
                      <a16:colId xmlns:a16="http://schemas.microsoft.com/office/drawing/2014/main" val="2947772366"/>
                    </a:ext>
                  </a:extLst>
                </a:gridCol>
              </a:tblGrid>
              <a:tr h="845768">
                <a:tc>
                  <a:txBody>
                    <a:bodyPr/>
                    <a:lstStyle/>
                    <a:p>
                      <a:pPr algn="ctr"/>
                      <a:r>
                        <a:rPr lang="es-MX" dirty="0"/>
                        <a:t>Imagen</a:t>
                      </a:r>
                    </a:p>
                  </a:txBody>
                  <a:tcPr anchor="ctr"/>
                </a:tc>
                <a:tc>
                  <a:txBody>
                    <a:bodyPr/>
                    <a:lstStyle/>
                    <a:p>
                      <a:pPr algn="ctr"/>
                      <a:r>
                        <a:rPr lang="es-MX" dirty="0"/>
                        <a:t>Método de obtención</a:t>
                      </a:r>
                    </a:p>
                  </a:txBody>
                  <a:tcPr anchor="ctr"/>
                </a:tc>
                <a:tc>
                  <a:txBody>
                    <a:bodyPr/>
                    <a:lstStyle/>
                    <a:p>
                      <a:pPr algn="ctr"/>
                      <a:r>
                        <a:rPr lang="es-MX" dirty="0"/>
                        <a:t>Ventajas</a:t>
                      </a:r>
                    </a:p>
                  </a:txBody>
                  <a:tcPr anchor="ctr"/>
                </a:tc>
                <a:tc>
                  <a:txBody>
                    <a:bodyPr/>
                    <a:lstStyle/>
                    <a:p>
                      <a:pPr algn="ctr"/>
                      <a:r>
                        <a:rPr lang="es-MX" dirty="0"/>
                        <a:t>Desventajas</a:t>
                      </a:r>
                    </a:p>
                  </a:txBody>
                  <a:tcPr anchor="ctr"/>
                </a:tc>
                <a:extLst>
                  <a:ext uri="{0D108BD9-81ED-4DB2-BD59-A6C34878D82A}">
                    <a16:rowId xmlns:a16="http://schemas.microsoft.com/office/drawing/2014/main" val="2760593887"/>
                  </a:ext>
                </a:extLst>
              </a:tr>
              <a:tr h="845768">
                <a:tc>
                  <a:txBody>
                    <a:bodyPr/>
                    <a:lstStyle/>
                    <a:p>
                      <a:pPr algn="ctr"/>
                      <a:r>
                        <a:rPr lang="es-MX" dirty="0"/>
                        <a:t>Resonancia magnética</a:t>
                      </a:r>
                    </a:p>
                  </a:txBody>
                  <a:tcPr anchor="ctr"/>
                </a:tc>
                <a:tc>
                  <a:txBody>
                    <a:bodyPr/>
                    <a:lstStyle/>
                    <a:p>
                      <a:pPr algn="ctr"/>
                      <a:r>
                        <a:rPr lang="es-MX" dirty="0"/>
                        <a:t>Radio ondas</a:t>
                      </a:r>
                    </a:p>
                  </a:txBody>
                  <a:tcPr anchor="ctr"/>
                </a:tc>
                <a:tc>
                  <a:txBody>
                    <a:bodyPr/>
                    <a:lstStyle/>
                    <a:p>
                      <a:pPr algn="ctr"/>
                      <a:r>
                        <a:rPr lang="es-MX" dirty="0"/>
                        <a:t>No ionizante</a:t>
                      </a:r>
                    </a:p>
                    <a:p>
                      <a:pPr algn="ctr"/>
                      <a:r>
                        <a:rPr lang="es-MX" dirty="0"/>
                        <a:t>Imagen nítida</a:t>
                      </a:r>
                    </a:p>
                  </a:txBody>
                  <a:tcPr anchor="ctr"/>
                </a:tc>
                <a:tc>
                  <a:txBody>
                    <a:bodyPr/>
                    <a:lstStyle/>
                    <a:p>
                      <a:pPr algn="ctr"/>
                      <a:r>
                        <a:rPr lang="es-MX" dirty="0"/>
                        <a:t>Obtención de densidades compleja</a:t>
                      </a:r>
                    </a:p>
                  </a:txBody>
                  <a:tcPr anchor="ctr"/>
                </a:tc>
                <a:extLst>
                  <a:ext uri="{0D108BD9-81ED-4DB2-BD59-A6C34878D82A}">
                    <a16:rowId xmlns:a16="http://schemas.microsoft.com/office/drawing/2014/main" val="2950534832"/>
                  </a:ext>
                </a:extLst>
              </a:tr>
              <a:tr h="845768">
                <a:tc>
                  <a:txBody>
                    <a:bodyPr/>
                    <a:lstStyle/>
                    <a:p>
                      <a:pPr algn="ctr"/>
                      <a:r>
                        <a:rPr lang="es-MX" dirty="0"/>
                        <a:t>Tomografía computarizada</a:t>
                      </a:r>
                    </a:p>
                  </a:txBody>
                  <a:tcPr anchor="ctr"/>
                </a:tc>
                <a:tc>
                  <a:txBody>
                    <a:bodyPr/>
                    <a:lstStyle/>
                    <a:p>
                      <a:pPr algn="ctr"/>
                      <a:r>
                        <a:rPr lang="es-MX" dirty="0"/>
                        <a:t>Rayos X</a:t>
                      </a:r>
                    </a:p>
                  </a:txBody>
                  <a:tcPr anchor="ctr"/>
                </a:tc>
                <a:tc>
                  <a:txBody>
                    <a:bodyPr/>
                    <a:lstStyle/>
                    <a:p>
                      <a:pPr algn="ctr"/>
                      <a:r>
                        <a:rPr lang="es-MX" dirty="0"/>
                        <a:t>Barata</a:t>
                      </a:r>
                    </a:p>
                    <a:p>
                      <a:pPr algn="ctr"/>
                      <a:r>
                        <a:rPr lang="es-MX" dirty="0"/>
                        <a:t>Obtención densidades</a:t>
                      </a:r>
                    </a:p>
                  </a:txBody>
                  <a:tcPr anchor="ctr"/>
                </a:tc>
                <a:tc>
                  <a:txBody>
                    <a:bodyPr/>
                    <a:lstStyle/>
                    <a:p>
                      <a:pPr algn="ctr"/>
                      <a:r>
                        <a:rPr lang="es-MX" dirty="0"/>
                        <a:t>Ionizante</a:t>
                      </a:r>
                    </a:p>
                  </a:txBody>
                  <a:tcPr anchor="ctr"/>
                </a:tc>
                <a:extLst>
                  <a:ext uri="{0D108BD9-81ED-4DB2-BD59-A6C34878D82A}">
                    <a16:rowId xmlns:a16="http://schemas.microsoft.com/office/drawing/2014/main" val="1167970131"/>
                  </a:ext>
                </a:extLst>
              </a:tr>
              <a:tr h="845768">
                <a:tc>
                  <a:txBody>
                    <a:bodyPr/>
                    <a:lstStyle/>
                    <a:p>
                      <a:pPr algn="ctr"/>
                      <a:r>
                        <a:rPr lang="es-MX" dirty="0"/>
                        <a:t>Ecografía</a:t>
                      </a:r>
                    </a:p>
                  </a:txBody>
                  <a:tcPr anchor="ctr"/>
                </a:tc>
                <a:tc>
                  <a:txBody>
                    <a:bodyPr/>
                    <a:lstStyle/>
                    <a:p>
                      <a:pPr algn="ctr"/>
                      <a:r>
                        <a:rPr lang="es-MX" dirty="0"/>
                        <a:t>Ultrasonido</a:t>
                      </a:r>
                    </a:p>
                  </a:txBody>
                  <a:tcPr anchor="ctr"/>
                </a:tc>
                <a:tc>
                  <a:txBody>
                    <a:bodyPr/>
                    <a:lstStyle/>
                    <a:p>
                      <a:pPr algn="ctr"/>
                      <a:r>
                        <a:rPr lang="es-MX" dirty="0"/>
                        <a:t>No invasivo</a:t>
                      </a:r>
                    </a:p>
                  </a:txBody>
                  <a:tcPr anchor="ctr"/>
                </a:tc>
                <a:tc>
                  <a:txBody>
                    <a:bodyPr/>
                    <a:lstStyle/>
                    <a:p>
                      <a:pPr algn="ctr"/>
                      <a:r>
                        <a:rPr lang="es-MX" dirty="0"/>
                        <a:t>No puede evaluar huesos</a:t>
                      </a:r>
                    </a:p>
                  </a:txBody>
                  <a:tcPr anchor="ctr"/>
                </a:tc>
                <a:extLst>
                  <a:ext uri="{0D108BD9-81ED-4DB2-BD59-A6C34878D82A}">
                    <a16:rowId xmlns:a16="http://schemas.microsoft.com/office/drawing/2014/main" val="25187644"/>
                  </a:ext>
                </a:extLst>
              </a:tr>
              <a:tr h="845768">
                <a:tc>
                  <a:txBody>
                    <a:bodyPr/>
                    <a:lstStyle/>
                    <a:p>
                      <a:pPr algn="ctr"/>
                      <a:r>
                        <a:rPr lang="es-MX" dirty="0"/>
                        <a:t>PET</a:t>
                      </a:r>
                    </a:p>
                  </a:txBody>
                  <a:tcPr anchor="ctr"/>
                </a:tc>
                <a:tc>
                  <a:txBody>
                    <a:bodyPr/>
                    <a:lstStyle/>
                    <a:p>
                      <a:pPr algn="ctr"/>
                      <a:r>
                        <a:rPr lang="es-MX" dirty="0"/>
                        <a:t>Rayos </a:t>
                      </a:r>
                      <a:r>
                        <a:rPr lang="el-GR" dirty="0"/>
                        <a:t>γ</a:t>
                      </a:r>
                      <a:endParaRPr lang="es-MX" dirty="0"/>
                    </a:p>
                  </a:txBody>
                  <a:tcPr anchor="ctr"/>
                </a:tc>
                <a:tc>
                  <a:txBody>
                    <a:bodyPr/>
                    <a:lstStyle/>
                    <a:p>
                      <a:pPr algn="ctr"/>
                      <a:r>
                        <a:rPr lang="es-MX" dirty="0"/>
                        <a:t>Detecta cambios a nivel celular</a:t>
                      </a:r>
                    </a:p>
                  </a:txBody>
                  <a:tcPr anchor="ctr"/>
                </a:tc>
                <a:tc>
                  <a:txBody>
                    <a:bodyPr/>
                    <a:lstStyle/>
                    <a:p>
                      <a:pPr algn="ctr"/>
                      <a:r>
                        <a:rPr lang="es-MX" dirty="0"/>
                        <a:t>Doloroso</a:t>
                      </a:r>
                    </a:p>
                    <a:p>
                      <a:pPr algn="ctr"/>
                      <a:r>
                        <a:rPr lang="es-MX" dirty="0"/>
                        <a:t>Puede causar alergias</a:t>
                      </a:r>
                    </a:p>
                  </a:txBody>
                  <a:tcPr anchor="ctr"/>
                </a:tc>
                <a:extLst>
                  <a:ext uri="{0D108BD9-81ED-4DB2-BD59-A6C34878D82A}">
                    <a16:rowId xmlns:a16="http://schemas.microsoft.com/office/drawing/2014/main" val="1341043051"/>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30</a:t>
            </a:fld>
            <a:endParaRPr lang="en-US" sz="2400" dirty="0">
              <a:solidFill>
                <a:schemeClr val="tx1"/>
              </a:solidFill>
            </a:endParaRPr>
          </a:p>
        </p:txBody>
      </p:sp>
    </p:spTree>
    <p:extLst>
      <p:ext uri="{BB962C8B-B14F-4D97-AF65-F5344CB8AC3E}">
        <p14:creationId xmlns:p14="http://schemas.microsoft.com/office/powerpoint/2010/main" val="14784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82" y="-70468"/>
            <a:ext cx="4462943" cy="1325562"/>
          </a:xfrm>
        </p:spPr>
        <p:txBody>
          <a:bodyPr/>
          <a:lstStyle/>
          <a:p>
            <a:r>
              <a:rPr lang="es-MX" b="1" dirty="0">
                <a:solidFill>
                  <a:schemeClr val="bg1"/>
                </a:solidFill>
              </a:rPr>
              <a:t>Costo estudio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4739009"/>
              </p:ext>
            </p:extLst>
          </p:nvPr>
        </p:nvGraphicFramePr>
        <p:xfrm>
          <a:off x="2298191" y="2357306"/>
          <a:ext cx="9288462" cy="2340528"/>
        </p:xfrm>
        <a:graphic>
          <a:graphicData uri="http://schemas.openxmlformats.org/drawingml/2006/table">
            <a:tbl>
              <a:tblPr firstRow="1" bandRow="1">
                <a:tableStyleId>{5C22544A-7EE6-4342-B048-85BDC9FD1C3A}</a:tableStyleId>
              </a:tblPr>
              <a:tblGrid>
                <a:gridCol w="3716715">
                  <a:extLst>
                    <a:ext uri="{9D8B030D-6E8A-4147-A177-3AD203B41FA5}">
                      <a16:colId xmlns:a16="http://schemas.microsoft.com/office/drawing/2014/main" val="1354494771"/>
                    </a:ext>
                  </a:extLst>
                </a:gridCol>
                <a:gridCol w="2650922">
                  <a:extLst>
                    <a:ext uri="{9D8B030D-6E8A-4147-A177-3AD203B41FA5}">
                      <a16:colId xmlns:a16="http://schemas.microsoft.com/office/drawing/2014/main" val="2058199015"/>
                    </a:ext>
                  </a:extLst>
                </a:gridCol>
                <a:gridCol w="2920825">
                  <a:extLst>
                    <a:ext uri="{9D8B030D-6E8A-4147-A177-3AD203B41FA5}">
                      <a16:colId xmlns:a16="http://schemas.microsoft.com/office/drawing/2014/main" val="3738488494"/>
                    </a:ext>
                  </a:extLst>
                </a:gridCol>
              </a:tblGrid>
              <a:tr h="780176">
                <a:tc>
                  <a:txBody>
                    <a:bodyPr/>
                    <a:lstStyle/>
                    <a:p>
                      <a:endParaRPr lang="es-MX" dirty="0"/>
                    </a:p>
                  </a:txBody>
                  <a:tcPr/>
                </a:tc>
                <a:tc>
                  <a:txBody>
                    <a:bodyPr/>
                    <a:lstStyle/>
                    <a:p>
                      <a:pPr algn="ctr"/>
                      <a:r>
                        <a:rPr lang="es-MX" dirty="0"/>
                        <a:t>Laboratorios Polanco</a:t>
                      </a:r>
                    </a:p>
                  </a:txBody>
                  <a:tcPr/>
                </a:tc>
                <a:tc>
                  <a:txBody>
                    <a:bodyPr/>
                    <a:lstStyle/>
                    <a:p>
                      <a:pPr algn="ctr"/>
                      <a:r>
                        <a:rPr lang="es-MX" dirty="0"/>
                        <a:t>Laboratorios El Chopo</a:t>
                      </a:r>
                    </a:p>
                  </a:txBody>
                  <a:tcPr/>
                </a:tc>
                <a:extLst>
                  <a:ext uri="{0D108BD9-81ED-4DB2-BD59-A6C34878D82A}">
                    <a16:rowId xmlns:a16="http://schemas.microsoft.com/office/drawing/2014/main" val="493879842"/>
                  </a:ext>
                </a:extLst>
              </a:tr>
              <a:tr h="780176">
                <a:tc>
                  <a:txBody>
                    <a:bodyPr/>
                    <a:lstStyle/>
                    <a:p>
                      <a:pPr lvl="1"/>
                      <a:r>
                        <a:rPr lang="es-MX" dirty="0"/>
                        <a:t>Resonancia magnética</a:t>
                      </a:r>
                    </a:p>
                  </a:txBody>
                  <a:tcPr anchor="ctr"/>
                </a:tc>
                <a:tc>
                  <a:txBody>
                    <a:bodyPr/>
                    <a:lstStyle/>
                    <a:p>
                      <a:pPr lvl="1" algn="ctr"/>
                      <a:r>
                        <a:rPr lang="es-MX" dirty="0"/>
                        <a:t>$14,998.00[13]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$4,299.00[16]</a:t>
                      </a:r>
                    </a:p>
                  </a:txBody>
                  <a:tcPr anchor="ctr"/>
                </a:tc>
                <a:extLst>
                  <a:ext uri="{0D108BD9-81ED-4DB2-BD59-A6C34878D82A}">
                    <a16:rowId xmlns:a16="http://schemas.microsoft.com/office/drawing/2014/main" val="1619701539"/>
                  </a:ext>
                </a:extLst>
              </a:tr>
              <a:tr h="780176">
                <a:tc>
                  <a:txBody>
                    <a:bodyPr/>
                    <a:lstStyle/>
                    <a:p>
                      <a:pPr lvl="1"/>
                      <a:r>
                        <a:rPr lang="es-MX" dirty="0"/>
                        <a:t>Tomografía Axial Computarizada</a:t>
                      </a:r>
                    </a:p>
                  </a:txBody>
                  <a:tcPr anchor="ctr"/>
                </a:tc>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s-MX" dirty="0"/>
                        <a:t>$4,598.00[14]</a:t>
                      </a:r>
                    </a:p>
                  </a:txBody>
                  <a:tcPr anchor="ctr"/>
                </a:tc>
                <a:tc>
                  <a:txBody>
                    <a:bodyPr/>
                    <a:lstStyle/>
                    <a:p>
                      <a:pPr algn="ctr"/>
                      <a:r>
                        <a:rPr lang="es-MX" dirty="0"/>
                        <a:t>$2,829.00[15]</a:t>
                      </a:r>
                    </a:p>
                  </a:txBody>
                  <a:tcPr anchor="ctr"/>
                </a:tc>
                <a:extLst>
                  <a:ext uri="{0D108BD9-81ED-4DB2-BD59-A6C34878D82A}">
                    <a16:rowId xmlns:a16="http://schemas.microsoft.com/office/drawing/2014/main" val="4118515698"/>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31</a:t>
            </a:fld>
            <a:endParaRPr lang="en-US" sz="2400" dirty="0">
              <a:solidFill>
                <a:schemeClr val="tx1"/>
              </a:solidFill>
            </a:endParaRPr>
          </a:p>
        </p:txBody>
      </p:sp>
    </p:spTree>
    <p:extLst>
      <p:ext uri="{BB962C8B-B14F-4D97-AF65-F5344CB8AC3E}">
        <p14:creationId xmlns:p14="http://schemas.microsoft.com/office/powerpoint/2010/main" val="112716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355" y="206369"/>
            <a:ext cx="4842609" cy="716420"/>
          </a:xfrm>
        </p:spPr>
        <p:txBody>
          <a:bodyPr/>
          <a:lstStyle/>
          <a:p>
            <a:r>
              <a:rPr lang="es-MX" b="1" dirty="0">
                <a:solidFill>
                  <a:schemeClr val="bg1"/>
                </a:solidFill>
              </a:rPr>
              <a:t>Tabla precios</a:t>
            </a:r>
          </a:p>
        </p:txBody>
      </p:sp>
      <p:pic>
        <p:nvPicPr>
          <p:cNvPr id="5" name="Content Placeholder 4"/>
          <p:cNvPicPr>
            <a:picLocks noGrp="1" noChangeAspect="1"/>
          </p:cNvPicPr>
          <p:nvPr>
            <p:ph idx="1"/>
          </p:nvPr>
        </p:nvPicPr>
        <p:blipFill>
          <a:blip r:embed="rId2"/>
          <a:stretch>
            <a:fillRect/>
          </a:stretch>
        </p:blipFill>
        <p:spPr>
          <a:xfrm>
            <a:off x="3029952" y="1512607"/>
            <a:ext cx="8154606"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32</a:t>
            </a:fld>
            <a:endParaRPr lang="en-US" sz="2400" dirty="0">
              <a:solidFill>
                <a:schemeClr val="tx1"/>
              </a:solidFill>
            </a:endParaRPr>
          </a:p>
        </p:txBody>
      </p:sp>
    </p:spTree>
    <p:extLst>
      <p:ext uri="{BB962C8B-B14F-4D97-AF65-F5344CB8AC3E}">
        <p14:creationId xmlns:p14="http://schemas.microsoft.com/office/powerpoint/2010/main" val="381270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963" y="0"/>
            <a:ext cx="10515600" cy="1325562"/>
          </a:xfrm>
        </p:spPr>
        <p:txBody>
          <a:bodyPr/>
          <a:lstStyle/>
          <a:p>
            <a:r>
              <a:rPr lang="es-MX" b="1" dirty="0">
                <a:solidFill>
                  <a:schemeClr val="bg1"/>
                </a:solidFill>
              </a:rPr>
              <a:t>Modelo de datos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33</a:t>
            </a:fld>
            <a:endParaRPr lang="en-US" sz="2400" dirty="0">
              <a:solidFill>
                <a:schemeClr val="tx1"/>
              </a:solidFill>
            </a:endParaRPr>
          </a:p>
        </p:txBody>
      </p:sp>
      <p:pic>
        <p:nvPicPr>
          <p:cNvPr id="10" name="Picture 9"/>
          <p:cNvPicPr>
            <a:picLocks noChangeAspect="1"/>
          </p:cNvPicPr>
          <p:nvPr/>
        </p:nvPicPr>
        <p:blipFill>
          <a:blip r:embed="rId2"/>
          <a:stretch>
            <a:fillRect/>
          </a:stretch>
        </p:blipFill>
        <p:spPr>
          <a:xfrm>
            <a:off x="3851334" y="1631659"/>
            <a:ext cx="5848350" cy="4114800"/>
          </a:xfrm>
          <a:prstGeom prst="rect">
            <a:avLst/>
          </a:prstGeom>
        </p:spPr>
      </p:pic>
    </p:spTree>
    <p:extLst>
      <p:ext uri="{BB962C8B-B14F-4D97-AF65-F5344CB8AC3E}">
        <p14:creationId xmlns:p14="http://schemas.microsoft.com/office/powerpoint/2010/main" val="1739274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350" y="0"/>
            <a:ext cx="10515600" cy="1325562"/>
          </a:xfrm>
        </p:spPr>
        <p:txBody>
          <a:bodyPr/>
          <a:lstStyle/>
          <a:p>
            <a:r>
              <a:rPr lang="es-MX" b="1" dirty="0">
                <a:solidFill>
                  <a:schemeClr val="bg1"/>
                </a:solidFill>
              </a:rPr>
              <a:t>Radiólogo consultado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34</a:t>
            </a:fld>
            <a:endParaRPr lang="en-US" sz="2400" dirty="0">
              <a:solidFill>
                <a:schemeClr val="tx1"/>
              </a:solidFill>
            </a:endParaRPr>
          </a:p>
        </p:txBody>
      </p:sp>
      <p:pic>
        <p:nvPicPr>
          <p:cNvPr id="8" name="Picture 7"/>
          <p:cNvPicPr>
            <a:picLocks noChangeAspect="1"/>
          </p:cNvPicPr>
          <p:nvPr/>
        </p:nvPicPr>
        <p:blipFill>
          <a:blip r:embed="rId2"/>
          <a:stretch>
            <a:fillRect/>
          </a:stretch>
        </p:blipFill>
        <p:spPr>
          <a:xfrm>
            <a:off x="2708460" y="1493240"/>
            <a:ext cx="4081567" cy="2411835"/>
          </a:xfrm>
          <a:prstGeom prst="rect">
            <a:avLst/>
          </a:prstGeom>
        </p:spPr>
      </p:pic>
      <p:pic>
        <p:nvPicPr>
          <p:cNvPr id="10" name="Picture 9"/>
          <p:cNvPicPr>
            <a:picLocks noChangeAspect="1"/>
          </p:cNvPicPr>
          <p:nvPr/>
        </p:nvPicPr>
        <p:blipFill>
          <a:blip r:embed="rId3"/>
          <a:stretch>
            <a:fillRect/>
          </a:stretch>
        </p:blipFill>
        <p:spPr>
          <a:xfrm>
            <a:off x="7122252" y="2811130"/>
            <a:ext cx="4580739" cy="3014674"/>
          </a:xfrm>
          <a:prstGeom prst="rect">
            <a:avLst/>
          </a:prstGeom>
        </p:spPr>
      </p:pic>
    </p:spTree>
    <p:extLst>
      <p:ext uri="{BB962C8B-B14F-4D97-AF65-F5344CB8AC3E}">
        <p14:creationId xmlns:p14="http://schemas.microsoft.com/office/powerpoint/2010/main" val="207402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352" y="0"/>
            <a:ext cx="10515600" cy="1325562"/>
          </a:xfrm>
        </p:spPr>
        <p:txBody>
          <a:bodyPr/>
          <a:lstStyle/>
          <a:p>
            <a:r>
              <a:rPr lang="es-MX" b="1" dirty="0">
                <a:solidFill>
                  <a:schemeClr val="bg1"/>
                </a:solidFill>
              </a:rPr>
              <a:t>Análisis de riesgos</a:t>
            </a:r>
          </a:p>
        </p:txBody>
      </p:sp>
      <p:pic>
        <p:nvPicPr>
          <p:cNvPr id="5" name="Content Placeholder 4"/>
          <p:cNvPicPr>
            <a:picLocks noGrp="1" noChangeAspect="1"/>
          </p:cNvPicPr>
          <p:nvPr>
            <p:ph idx="1"/>
          </p:nvPr>
        </p:nvPicPr>
        <p:blipFill>
          <a:blip r:embed="rId2"/>
          <a:stretch>
            <a:fillRect/>
          </a:stretch>
        </p:blipFill>
        <p:spPr>
          <a:xfrm>
            <a:off x="3711627" y="1755913"/>
            <a:ext cx="5353050" cy="4295775"/>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35</a:t>
            </a:fld>
            <a:endParaRPr lang="en-US" sz="2400" dirty="0">
              <a:solidFill>
                <a:schemeClr val="tx1"/>
              </a:solidFill>
            </a:endParaRPr>
          </a:p>
        </p:txBody>
      </p:sp>
    </p:spTree>
    <p:extLst>
      <p:ext uri="{BB962C8B-B14F-4D97-AF65-F5344CB8AC3E}">
        <p14:creationId xmlns:p14="http://schemas.microsoft.com/office/powerpoint/2010/main" val="362958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907" y="0"/>
            <a:ext cx="10515600" cy="1325562"/>
          </a:xfrm>
        </p:spPr>
        <p:txBody>
          <a:bodyPr/>
          <a:lstStyle/>
          <a:p>
            <a:r>
              <a:rPr lang="es-MX" b="1" dirty="0">
                <a:solidFill>
                  <a:schemeClr val="bg1"/>
                </a:solidFill>
              </a:rPr>
              <a:t>Plan de contención de riesgos</a:t>
            </a:r>
          </a:p>
        </p:txBody>
      </p:sp>
      <p:pic>
        <p:nvPicPr>
          <p:cNvPr id="5" name="Content Placeholder 4"/>
          <p:cNvPicPr>
            <a:picLocks noGrp="1" noChangeAspect="1"/>
          </p:cNvPicPr>
          <p:nvPr>
            <p:ph idx="1"/>
          </p:nvPr>
        </p:nvPicPr>
        <p:blipFill>
          <a:blip r:embed="rId2"/>
          <a:stretch>
            <a:fillRect/>
          </a:stretch>
        </p:blipFill>
        <p:spPr>
          <a:xfrm>
            <a:off x="4045442" y="1216402"/>
            <a:ext cx="5434117" cy="4815281"/>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36</a:t>
            </a:fld>
            <a:endParaRPr lang="en-US" sz="2400" dirty="0">
              <a:solidFill>
                <a:schemeClr val="tx1"/>
              </a:solidFill>
            </a:endParaRPr>
          </a:p>
        </p:txBody>
      </p:sp>
    </p:spTree>
    <p:extLst>
      <p:ext uri="{BB962C8B-B14F-4D97-AF65-F5344CB8AC3E}">
        <p14:creationId xmlns:p14="http://schemas.microsoft.com/office/powerpoint/2010/main" val="3546738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817" y="0"/>
            <a:ext cx="4918110" cy="1325562"/>
          </a:xfrm>
        </p:spPr>
        <p:txBody>
          <a:bodyPr/>
          <a:lstStyle/>
          <a:p>
            <a:r>
              <a:rPr lang="es-MX" b="1" dirty="0">
                <a:solidFill>
                  <a:schemeClr val="bg1"/>
                </a:solidFill>
              </a:rPr>
              <a:t>Costo del sistema</a:t>
            </a:r>
          </a:p>
        </p:txBody>
      </p:sp>
      <p:pic>
        <p:nvPicPr>
          <p:cNvPr id="5" name="Content Placeholder 4"/>
          <p:cNvPicPr>
            <a:picLocks noGrp="1" noChangeAspect="1"/>
          </p:cNvPicPr>
          <p:nvPr>
            <p:ph idx="1"/>
          </p:nvPr>
        </p:nvPicPr>
        <p:blipFill>
          <a:blip r:embed="rId2"/>
          <a:stretch>
            <a:fillRect/>
          </a:stretch>
        </p:blipFill>
        <p:spPr>
          <a:xfrm>
            <a:off x="4097476" y="2348917"/>
            <a:ext cx="5163969" cy="246224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37</a:t>
            </a:fld>
            <a:endParaRPr lang="en-US" sz="2400" dirty="0">
              <a:solidFill>
                <a:schemeClr val="tx1"/>
              </a:solidFill>
            </a:endParaRPr>
          </a:p>
        </p:txBody>
      </p:sp>
    </p:spTree>
    <p:extLst>
      <p:ext uri="{BB962C8B-B14F-4D97-AF65-F5344CB8AC3E}">
        <p14:creationId xmlns:p14="http://schemas.microsoft.com/office/powerpoint/2010/main" val="1651250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577" y="0"/>
            <a:ext cx="10515600" cy="1325562"/>
          </a:xfrm>
        </p:spPr>
        <p:txBody>
          <a:bodyPr/>
          <a:lstStyle/>
          <a:p>
            <a:r>
              <a:rPr lang="es-MX" b="1" dirty="0">
                <a:solidFill>
                  <a:schemeClr val="bg1"/>
                </a:solidFill>
              </a:rPr>
              <a:t>Requerimientos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38</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4503095" y="1708776"/>
            <a:ext cx="4695825" cy="3876675"/>
          </a:xfrm>
          <a:prstGeom prst="rect">
            <a:avLst/>
          </a:prstGeom>
        </p:spPr>
      </p:pic>
    </p:spTree>
    <p:extLst>
      <p:ext uri="{BB962C8B-B14F-4D97-AF65-F5344CB8AC3E}">
        <p14:creationId xmlns:p14="http://schemas.microsoft.com/office/powerpoint/2010/main" val="2372201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957" y="0"/>
            <a:ext cx="10261769" cy="1325562"/>
          </a:xfrm>
        </p:spPr>
        <p:txBody>
          <a:bodyPr/>
          <a:lstStyle/>
          <a:p>
            <a:r>
              <a:rPr lang="es-MX" b="1" dirty="0">
                <a:solidFill>
                  <a:schemeClr val="bg1"/>
                </a:solidFill>
              </a:rPr>
              <a:t>Requerimientos no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39</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33768" y="2092791"/>
            <a:ext cx="5784900" cy="3200662"/>
          </a:xfrm>
          <a:prstGeom prst="rect">
            <a:avLst/>
          </a:prstGeom>
        </p:spPr>
      </p:pic>
    </p:spTree>
    <p:extLst>
      <p:ext uri="{BB962C8B-B14F-4D97-AF65-F5344CB8AC3E}">
        <p14:creationId xmlns:p14="http://schemas.microsoft.com/office/powerpoint/2010/main" val="155301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259570" y="1665287"/>
            <a:ext cx="10515600" cy="4351337"/>
          </a:xfrm>
        </p:spPr>
        <p:txBody>
          <a:bodyPr/>
          <a:lstStyle/>
          <a:p>
            <a:r>
              <a:rPr lang="es-MX" dirty="0"/>
              <a:t>¿Qué son las TAC?</a:t>
            </a:r>
          </a:p>
          <a:p>
            <a:endParaRPr lang="es-MX" dirty="0"/>
          </a:p>
        </p:txBody>
      </p:sp>
      <p:sp>
        <p:nvSpPr>
          <p:cNvPr id="6" name="Slide Number Placeholder 5"/>
          <p:cNvSpPr>
            <a:spLocks noGrp="1"/>
          </p:cNvSpPr>
          <p:nvPr>
            <p:ph type="sldNum" sz="quarter" idx="12"/>
          </p:nvPr>
        </p:nvSpPr>
        <p:spPr/>
        <p:txBody>
          <a:bodyPr/>
          <a:lstStyle/>
          <a:p>
            <a:fld id="{6D22F896-40B5-4ADD-8801-0D06FADFA095}" type="slidenum">
              <a:rPr lang="en-US" sz="2400" smtClean="0">
                <a:solidFill>
                  <a:schemeClr val="tx1"/>
                </a:solidFill>
              </a:rPr>
              <a:t>4</a:t>
            </a:fld>
            <a:endParaRPr lang="en-US" sz="2400" dirty="0">
              <a:solidFill>
                <a:schemeClr val="tx1"/>
              </a:solidFill>
            </a:endParaRPr>
          </a:p>
        </p:txBody>
      </p:sp>
      <p:pic>
        <p:nvPicPr>
          <p:cNvPr id="12" name="Picture 11"/>
          <p:cNvPicPr>
            <a:picLocks noChangeAspect="1"/>
          </p:cNvPicPr>
          <p:nvPr/>
        </p:nvPicPr>
        <p:blipFill>
          <a:blip r:embed="rId2"/>
          <a:stretch>
            <a:fillRect/>
          </a:stretch>
        </p:blipFill>
        <p:spPr>
          <a:xfrm>
            <a:off x="4627228" y="2206624"/>
            <a:ext cx="3810000" cy="3810000"/>
          </a:xfrm>
          <a:prstGeom prst="rect">
            <a:avLst/>
          </a:prstGeom>
        </p:spPr>
      </p:pic>
    </p:spTree>
    <p:extLst>
      <p:ext uri="{BB962C8B-B14F-4D97-AF65-F5344CB8AC3E}">
        <p14:creationId xmlns:p14="http://schemas.microsoft.com/office/powerpoint/2010/main" val="22318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243" y="0"/>
            <a:ext cx="10515600" cy="1325562"/>
          </a:xfrm>
        </p:spPr>
        <p:txBody>
          <a:bodyPr/>
          <a:lstStyle/>
          <a:p>
            <a:r>
              <a:rPr lang="es-MX" b="1" dirty="0">
                <a:solidFill>
                  <a:schemeClr val="bg1"/>
                </a:solidFill>
              </a:rPr>
              <a:t>Etiquetas DICOM</a:t>
            </a:r>
            <a:endParaRPr lang="es-MX" dirty="0"/>
          </a:p>
        </p:txBody>
      </p:sp>
      <p:sp>
        <p:nvSpPr>
          <p:cNvPr id="3" name="Content Placeholder 2"/>
          <p:cNvSpPr>
            <a:spLocks noGrp="1"/>
          </p:cNvSpPr>
          <p:nvPr>
            <p:ph idx="1"/>
          </p:nvPr>
        </p:nvSpPr>
        <p:spPr>
          <a:xfrm>
            <a:off x="1676400" y="1429193"/>
            <a:ext cx="10515600" cy="4351337"/>
          </a:xfrm>
        </p:spPr>
        <p:txBody>
          <a:bodyPr/>
          <a:lstStyle/>
          <a:p>
            <a:endParaRPr lang="es-MX" dirty="0"/>
          </a:p>
          <a:p>
            <a:endParaRPr lang="es-MX" dirty="0"/>
          </a:p>
          <a:p>
            <a:endParaRPr lang="es-MX" dirty="0"/>
          </a:p>
          <a:p>
            <a:endParaRPr lang="es-MX" dirty="0"/>
          </a:p>
          <a:p>
            <a:endParaRPr lang="es-MX" dirty="0"/>
          </a:p>
          <a:p>
            <a:r>
              <a:rPr lang="es-MX" sz="2400" dirty="0"/>
              <a:t>Para más de las etiquetas visitar la página:</a:t>
            </a:r>
          </a:p>
          <a:p>
            <a:pPr marL="0" indent="0">
              <a:buNone/>
            </a:pPr>
            <a:r>
              <a:rPr lang="es-MX" sz="2400" dirty="0"/>
              <a:t>http://dicom.nema.org/dicom/2013/output/chtml/part06/chapter_6.html</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40</a:t>
            </a:fld>
            <a:endParaRPr lang="en-US" sz="2400" dirty="0">
              <a:solidFill>
                <a:schemeClr val="tx1"/>
              </a:solidFill>
            </a:endParaRPr>
          </a:p>
        </p:txBody>
      </p:sp>
      <p:pic>
        <p:nvPicPr>
          <p:cNvPr id="5" name="Content Placeholder 4"/>
          <p:cNvPicPr>
            <a:picLocks noChangeAspect="1"/>
          </p:cNvPicPr>
          <p:nvPr/>
        </p:nvPicPr>
        <p:blipFill>
          <a:blip r:embed="rId2"/>
          <a:stretch>
            <a:fillRect/>
          </a:stretch>
        </p:blipFill>
        <p:spPr>
          <a:xfrm>
            <a:off x="2173865" y="1601450"/>
            <a:ext cx="9186862" cy="599863"/>
          </a:xfrm>
          <a:prstGeom prst="rect">
            <a:avLst/>
          </a:prstGeom>
        </p:spPr>
      </p:pic>
      <p:pic>
        <p:nvPicPr>
          <p:cNvPr id="6" name="Picture 5"/>
          <p:cNvPicPr>
            <a:picLocks noChangeAspect="1"/>
          </p:cNvPicPr>
          <p:nvPr/>
        </p:nvPicPr>
        <p:blipFill>
          <a:blip r:embed="rId3"/>
          <a:stretch>
            <a:fillRect/>
          </a:stretch>
        </p:blipFill>
        <p:spPr>
          <a:xfrm>
            <a:off x="2173865" y="2201313"/>
            <a:ext cx="9186862" cy="1434517"/>
          </a:xfrm>
          <a:prstGeom prst="rect">
            <a:avLst/>
          </a:prstGeom>
        </p:spPr>
      </p:pic>
    </p:spTree>
    <p:extLst>
      <p:ext uri="{BB962C8B-B14F-4D97-AF65-F5344CB8AC3E}">
        <p14:creationId xmlns:p14="http://schemas.microsoft.com/office/powerpoint/2010/main" val="116704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571" y="122479"/>
            <a:ext cx="10119156" cy="926145"/>
          </a:xfrm>
        </p:spPr>
        <p:txBody>
          <a:bodyPr/>
          <a:lstStyle/>
          <a:p>
            <a:r>
              <a:rPr lang="es-MX" b="1" dirty="0">
                <a:solidFill>
                  <a:schemeClr val="bg1">
                    <a:lumMod val="95000"/>
                  </a:schemeClr>
                </a:solidFill>
              </a:rPr>
              <a:t>Escala de Hounsfield</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5</a:t>
            </a:fld>
            <a:endParaRPr lang="en-US" sz="2400" dirty="0">
              <a:solidFill>
                <a:schemeClr val="tx1"/>
              </a:solidFill>
            </a:endParaRPr>
          </a:p>
        </p:txBody>
      </p:sp>
      <p:pic>
        <p:nvPicPr>
          <p:cNvPr id="5" name="Content Placeholder 4"/>
          <p:cNvPicPr>
            <a:picLocks noGrp="1" noChangeAspect="1"/>
          </p:cNvPicPr>
          <p:nvPr>
            <p:ph idx="1"/>
          </p:nvPr>
        </p:nvPicPr>
        <p:blipFill>
          <a:blip r:embed="rId2"/>
          <a:stretch>
            <a:fillRect/>
          </a:stretch>
        </p:blipFill>
        <p:spPr>
          <a:xfrm>
            <a:off x="2965052" y="1912690"/>
            <a:ext cx="9042963" cy="4351338"/>
          </a:xfrm>
          <a:prstGeom prst="rect">
            <a:avLst/>
          </a:prstGeom>
        </p:spPr>
      </p:pic>
    </p:spTree>
    <p:extLst>
      <p:ext uri="{BB962C8B-B14F-4D97-AF65-F5344CB8AC3E}">
        <p14:creationId xmlns:p14="http://schemas.microsoft.com/office/powerpoint/2010/main" val="405970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315"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073852" y="1665287"/>
            <a:ext cx="9401674" cy="4351337"/>
          </a:xfrm>
        </p:spPr>
        <p:txBody>
          <a:bodyPr/>
          <a:lstStyle/>
          <a:p>
            <a:r>
              <a:rPr lang="es-MX" dirty="0"/>
              <a:t>¿Qué es DICOM?</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6</a:t>
            </a:fld>
            <a:endParaRPr lang="en-US" sz="2400" dirty="0">
              <a:solidFill>
                <a:schemeClr val="tx1"/>
              </a:solidFill>
            </a:endParaRPr>
          </a:p>
        </p:txBody>
      </p:sp>
      <p:pic>
        <p:nvPicPr>
          <p:cNvPr id="4" name="Picture 3"/>
          <p:cNvPicPr>
            <a:picLocks noChangeAspect="1"/>
          </p:cNvPicPr>
          <p:nvPr/>
        </p:nvPicPr>
        <p:blipFill>
          <a:blip r:embed="rId2"/>
          <a:stretch>
            <a:fillRect/>
          </a:stretch>
        </p:blipFill>
        <p:spPr>
          <a:xfrm>
            <a:off x="3058029" y="2334438"/>
            <a:ext cx="2967236" cy="3608366"/>
          </a:xfrm>
          <a:prstGeom prst="rect">
            <a:avLst/>
          </a:prstGeom>
        </p:spPr>
      </p:pic>
      <p:pic>
        <p:nvPicPr>
          <p:cNvPr id="5" name="Picture 4"/>
          <p:cNvPicPr>
            <a:picLocks noChangeAspect="1"/>
          </p:cNvPicPr>
          <p:nvPr/>
        </p:nvPicPr>
        <p:blipFill>
          <a:blip r:embed="rId3"/>
          <a:stretch>
            <a:fillRect/>
          </a:stretch>
        </p:blipFill>
        <p:spPr>
          <a:xfrm>
            <a:off x="7009442" y="2837863"/>
            <a:ext cx="4180334" cy="2379203"/>
          </a:xfrm>
          <a:prstGeom prst="rect">
            <a:avLst/>
          </a:prstGeom>
        </p:spPr>
      </p:pic>
    </p:spTree>
    <p:extLst>
      <p:ext uri="{BB962C8B-B14F-4D97-AF65-F5344CB8AC3E}">
        <p14:creationId xmlns:p14="http://schemas.microsoft.com/office/powerpoint/2010/main" val="35190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0"/>
            <a:ext cx="8384598" cy="1325562"/>
          </a:xfrm>
        </p:spPr>
        <p:txBody>
          <a:bodyPr/>
          <a:lstStyle/>
          <a:p>
            <a:r>
              <a:rPr lang="es-MX" b="1" dirty="0">
                <a:solidFill>
                  <a:schemeClr val="bg1"/>
                </a:solidFill>
              </a:rPr>
              <a:t>Planteamiento del problema</a:t>
            </a:r>
          </a:p>
        </p:txBody>
      </p:sp>
      <p:sp>
        <p:nvSpPr>
          <p:cNvPr id="3" name="Content Placeholder 2"/>
          <p:cNvSpPr>
            <a:spLocks noGrp="1"/>
          </p:cNvSpPr>
          <p:nvPr>
            <p:ph idx="1"/>
          </p:nvPr>
        </p:nvSpPr>
        <p:spPr>
          <a:xfrm>
            <a:off x="2086960" y="1665287"/>
            <a:ext cx="9641898" cy="4351337"/>
          </a:xfrm>
        </p:spPr>
        <p:txBody>
          <a:bodyPr anchor="ctr">
            <a:normAutofit/>
          </a:bodyPr>
          <a:lstStyle/>
          <a:p>
            <a:pPr algn="just">
              <a:lnSpc>
                <a:spcPct val="150000"/>
              </a:lnSpc>
            </a:pPr>
            <a:r>
              <a:rPr lang="es-MX" sz="2400" dirty="0"/>
              <a:t>Existen </a:t>
            </a:r>
            <a:r>
              <a:rPr lang="es-MX" sz="2400" b="1" dirty="0"/>
              <a:t>pocas</a:t>
            </a:r>
            <a:r>
              <a:rPr lang="es-MX" sz="2400" dirty="0"/>
              <a:t> </a:t>
            </a:r>
            <a:r>
              <a:rPr lang="es-MX" sz="2400" b="1" dirty="0"/>
              <a:t>herramientas</a:t>
            </a:r>
            <a:r>
              <a:rPr lang="es-MX" sz="2400" dirty="0"/>
              <a:t> CAD que permitan una gran </a:t>
            </a:r>
            <a:r>
              <a:rPr lang="es-MX" sz="2400" b="1" dirty="0"/>
              <a:t>manipulación de la información</a:t>
            </a:r>
            <a:r>
              <a:rPr lang="es-MX" sz="2400" dirty="0"/>
              <a:t> proporcionada por el estudio, las herramientas existentes ofrecen </a:t>
            </a:r>
            <a:r>
              <a:rPr lang="es-MX" sz="2400" b="1" dirty="0"/>
              <a:t>funcionalidades básicas</a:t>
            </a:r>
            <a:r>
              <a:rPr lang="es-MX" sz="2400" dirty="0"/>
              <a:t>. [1 - 4]</a:t>
            </a:r>
          </a:p>
          <a:p>
            <a:pPr algn="just">
              <a:lnSpc>
                <a:spcPct val="150000"/>
              </a:lnSpc>
            </a:pPr>
            <a:endParaRPr lang="es-MX" sz="2400" dirty="0"/>
          </a:p>
          <a:p>
            <a:pPr algn="just">
              <a:lnSpc>
                <a:spcPct val="150000"/>
              </a:lnSpc>
            </a:pPr>
            <a:r>
              <a:rPr lang="es-MX" sz="2400" dirty="0"/>
              <a:t>Los tomógrafos usados en hospitales y clínicas de especialidades cuentan con softwares muy potentes, sin embargo tanto las herramientas como las licencias tienen un </a:t>
            </a:r>
            <a:r>
              <a:rPr lang="es-MX" sz="2400" b="1" dirty="0"/>
              <a:t>alto costo</a:t>
            </a:r>
            <a:r>
              <a:rPr lang="es-MX" sz="2400" dirty="0"/>
              <a:t>.[5, 6]</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7</a:t>
            </a:fld>
            <a:endParaRPr lang="en-US" sz="2400" dirty="0">
              <a:solidFill>
                <a:schemeClr val="tx1"/>
              </a:solidFill>
            </a:endParaRPr>
          </a:p>
        </p:txBody>
      </p:sp>
    </p:spTree>
    <p:extLst>
      <p:ext uri="{BB962C8B-B14F-4D97-AF65-F5344CB8AC3E}">
        <p14:creationId xmlns:p14="http://schemas.microsoft.com/office/powerpoint/2010/main" val="12199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439" y="0"/>
            <a:ext cx="10515600" cy="1325562"/>
          </a:xfrm>
        </p:spPr>
        <p:txBody>
          <a:bodyPr/>
          <a:lstStyle/>
          <a:p>
            <a:r>
              <a:rPr lang="es-MX" b="1" dirty="0">
                <a:solidFill>
                  <a:schemeClr val="bg1"/>
                </a:solidFill>
              </a:rPr>
              <a:t>Algunas herramientas existentes</a:t>
            </a:r>
          </a:p>
        </p:txBody>
      </p:sp>
      <p:pic>
        <p:nvPicPr>
          <p:cNvPr id="6" name="Content Placeholder 5"/>
          <p:cNvPicPr>
            <a:picLocks noGrp="1" noChangeAspect="1"/>
          </p:cNvPicPr>
          <p:nvPr>
            <p:ph idx="1"/>
          </p:nvPr>
        </p:nvPicPr>
        <p:blipFill>
          <a:blip r:embed="rId2"/>
          <a:stretch>
            <a:fillRect/>
          </a:stretch>
        </p:blipFill>
        <p:spPr>
          <a:xfrm>
            <a:off x="4411968" y="2126456"/>
            <a:ext cx="4572000" cy="3429000"/>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8</a:t>
            </a:fld>
            <a:endParaRPr lang="en-US" sz="2400" dirty="0">
              <a:solidFill>
                <a:schemeClr val="tx1"/>
              </a:solidFill>
            </a:endParaRPr>
          </a:p>
        </p:txBody>
      </p:sp>
    </p:spTree>
    <p:extLst>
      <p:ext uri="{BB962C8B-B14F-4D97-AF65-F5344CB8AC3E}">
        <p14:creationId xmlns:p14="http://schemas.microsoft.com/office/powerpoint/2010/main" val="323753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39340"/>
            <a:ext cx="10515600" cy="1325562"/>
          </a:xfrm>
        </p:spPr>
        <p:txBody>
          <a:bodyPr/>
          <a:lstStyle/>
          <a:p>
            <a:r>
              <a:rPr lang="es-MX" b="1" dirty="0">
                <a:solidFill>
                  <a:schemeClr val="bg1"/>
                </a:solidFill>
              </a:rPr>
              <a:t>Estado del arte </a:t>
            </a:r>
          </a:p>
        </p:txBody>
      </p:sp>
      <p:pic>
        <p:nvPicPr>
          <p:cNvPr id="4" name="Content Placeholder 4"/>
          <p:cNvPicPr>
            <a:picLocks noGrp="1" noChangeAspect="1"/>
          </p:cNvPicPr>
          <p:nvPr>
            <p:ph idx="1"/>
          </p:nvPr>
        </p:nvPicPr>
        <p:blipFill>
          <a:blip r:embed="rId2"/>
          <a:stretch>
            <a:fillRect/>
          </a:stretch>
        </p:blipFill>
        <p:spPr>
          <a:xfrm>
            <a:off x="2736628" y="1514146"/>
            <a:ext cx="8298453" cy="435133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9</a:t>
            </a:fld>
            <a:endParaRPr lang="en-US" sz="2400" dirty="0">
              <a:solidFill>
                <a:schemeClr val="tx1"/>
              </a:solidFill>
            </a:endParaRPr>
          </a:p>
        </p:txBody>
      </p:sp>
      <p:sp>
        <p:nvSpPr>
          <p:cNvPr id="6" name="CuadroTexto 2"/>
          <p:cNvSpPr txBox="1"/>
          <p:nvPr/>
        </p:nvSpPr>
        <p:spPr>
          <a:xfrm>
            <a:off x="7977929" y="3309370"/>
            <a:ext cx="454469" cy="246221"/>
          </a:xfrm>
          <a:prstGeom prst="rect">
            <a:avLst/>
          </a:prstGeom>
          <a:noFill/>
        </p:spPr>
        <p:txBody>
          <a:bodyPr wrap="square" rtlCol="0">
            <a:spAutoFit/>
          </a:bodyPr>
          <a:lstStyle/>
          <a:p>
            <a:r>
              <a:rPr lang="es-MX" sz="1000" dirty="0"/>
              <a:t>[7]</a:t>
            </a:r>
          </a:p>
        </p:txBody>
      </p:sp>
      <p:sp>
        <p:nvSpPr>
          <p:cNvPr id="7" name="CuadroTexto 2"/>
          <p:cNvSpPr txBox="1"/>
          <p:nvPr/>
        </p:nvSpPr>
        <p:spPr>
          <a:xfrm>
            <a:off x="9824905" y="4090944"/>
            <a:ext cx="454469" cy="246221"/>
          </a:xfrm>
          <a:prstGeom prst="rect">
            <a:avLst/>
          </a:prstGeom>
          <a:noFill/>
        </p:spPr>
        <p:txBody>
          <a:bodyPr wrap="square" rtlCol="0">
            <a:spAutoFit/>
          </a:bodyPr>
          <a:lstStyle/>
          <a:p>
            <a:r>
              <a:rPr lang="es-MX" sz="1000" dirty="0"/>
              <a:t>[8]</a:t>
            </a:r>
          </a:p>
        </p:txBody>
      </p:sp>
      <p:sp>
        <p:nvSpPr>
          <p:cNvPr id="8" name="CuadroTexto 2"/>
          <p:cNvSpPr txBox="1"/>
          <p:nvPr/>
        </p:nvSpPr>
        <p:spPr>
          <a:xfrm>
            <a:off x="10134965" y="5555102"/>
            <a:ext cx="423041" cy="246221"/>
          </a:xfrm>
          <a:prstGeom prst="rect">
            <a:avLst/>
          </a:prstGeom>
          <a:noFill/>
        </p:spPr>
        <p:txBody>
          <a:bodyPr wrap="square" rtlCol="0">
            <a:spAutoFit/>
          </a:bodyPr>
          <a:lstStyle/>
          <a:p>
            <a:r>
              <a:rPr lang="es-MX" sz="1000" dirty="0"/>
              <a:t>[9]</a:t>
            </a:r>
          </a:p>
        </p:txBody>
      </p:sp>
    </p:spTree>
    <p:extLst>
      <p:ext uri="{BB962C8B-B14F-4D97-AF65-F5344CB8AC3E}">
        <p14:creationId xmlns:p14="http://schemas.microsoft.com/office/powerpoint/2010/main" val="427803455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719</TotalTime>
  <Words>1208</Words>
  <Application>Microsoft Office PowerPoint</Application>
  <PresentationFormat>Widescreen</PresentationFormat>
  <Paragraphs>222</Paragraphs>
  <Slides>40</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Calibri</vt:lpstr>
      <vt:lpstr>Calibri Light</vt:lpstr>
      <vt:lpstr>Wingdings 2</vt:lpstr>
      <vt:lpstr>HDOfficeLightV0</vt:lpstr>
      <vt:lpstr>1_HDOfficeLightV0</vt:lpstr>
      <vt:lpstr>Trabajo Terminal  2016-B018  Software de apoyo al análisis radiológico de tomografías axiales computarizadas</vt:lpstr>
      <vt:lpstr>Contenido</vt:lpstr>
      <vt:lpstr>Introducción</vt:lpstr>
      <vt:lpstr>Introducción</vt:lpstr>
      <vt:lpstr>Escala de Hounsfield</vt:lpstr>
      <vt:lpstr>Introducción</vt:lpstr>
      <vt:lpstr>Planteamiento del problema</vt:lpstr>
      <vt:lpstr>Algunas herramientas existentes</vt:lpstr>
      <vt:lpstr>Estado del arte </vt:lpstr>
      <vt:lpstr>Propuesta de solución</vt:lpstr>
      <vt:lpstr>Justificación</vt:lpstr>
      <vt:lpstr>Objetivo general</vt:lpstr>
      <vt:lpstr>Diseño del sistema</vt:lpstr>
      <vt:lpstr>Propuesta de funcionamiento</vt:lpstr>
      <vt:lpstr>¿Qué es el tratamiento de imágenes? </vt:lpstr>
      <vt:lpstr>Módulo de segmentación</vt:lpstr>
      <vt:lpstr>Módulo de segmentación</vt:lpstr>
      <vt:lpstr>Módulo de segmentación</vt:lpstr>
      <vt:lpstr>Módulo de clasificación</vt:lpstr>
      <vt:lpstr>Módulo de análisis</vt:lpstr>
      <vt:lpstr>Herramientas para el desarrollo</vt:lpstr>
      <vt:lpstr>Modelo de desarrollo</vt:lpstr>
      <vt:lpstr>Diagrama de casos de uso</vt:lpstr>
      <vt:lpstr>Resultados Trabajo Terminal I</vt:lpstr>
      <vt:lpstr>Tareas para Trabajo Terminal II</vt:lpstr>
      <vt:lpstr>Referencias</vt:lpstr>
      <vt:lpstr>Referencias</vt:lpstr>
      <vt:lpstr>PowerPoint Presentation</vt:lpstr>
      <vt:lpstr>Anexos</vt:lpstr>
      <vt:lpstr>Imágenes médicas</vt:lpstr>
      <vt:lpstr>Costo estudio</vt:lpstr>
      <vt:lpstr>Tabla precios</vt:lpstr>
      <vt:lpstr>Modelo de datos</vt:lpstr>
      <vt:lpstr>Radiólogo consultado</vt:lpstr>
      <vt:lpstr>Análisis de riesgos</vt:lpstr>
      <vt:lpstr>Plan de contención de riesgos</vt:lpstr>
      <vt:lpstr>Costo del sistema</vt:lpstr>
      <vt:lpstr>Requerimientos funcionales</vt:lpstr>
      <vt:lpstr>Requerimientos no funcionales</vt:lpstr>
      <vt:lpstr>Etiquetas DICOM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Terminal  2016-B018  Software de apoyo al análisis radiológico de tomografías axiales computarizadas</dc:title>
  <dc:creator>Raul Alberto Leon Diaz</dc:creator>
  <cp:lastModifiedBy>Raul Alberto Leon Diaz</cp:lastModifiedBy>
  <cp:revision>44</cp:revision>
  <dcterms:created xsi:type="dcterms:W3CDTF">2017-04-28T04:58:03Z</dcterms:created>
  <dcterms:modified xsi:type="dcterms:W3CDTF">2017-05-02T05:20:49Z</dcterms:modified>
</cp:coreProperties>
</file>